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media/image10.svg" ContentType="image/svg+xml"/>
  <Override PartName="/ppt/media/image2.svg" ContentType="image/svg+xml"/>
  <Override PartName="/ppt/media/image4.svg" ContentType="image/svg+xml"/>
  <Override PartName="/ppt/media/image6.svg" ContentType="image/svg+xml"/>
  <Override PartName="/ppt/media/image8.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9"/>
  </p:notesMasterIdLst>
  <p:sldIdLst>
    <p:sldId id="256" r:id="rId3"/>
    <p:sldId id="257" r:id="rId4"/>
    <p:sldId id="258" r:id="rId5"/>
    <p:sldId id="259" r:id="rId6"/>
    <p:sldId id="261" r:id="rId7"/>
    <p:sldId id="271" r:id="rId8"/>
    <p:sldId id="264" r:id="rId10"/>
    <p:sldId id="260" r:id="rId11"/>
    <p:sldId id="265" r:id="rId12"/>
    <p:sldId id="268" r:id="rId13"/>
    <p:sldId id="267" r:id="rId14"/>
    <p:sldId id="266" r:id="rId15"/>
    <p:sldId id="270" r:id="rId16"/>
  </p:sldIdLst>
  <p:sldSz cx="18288000" cy="10287000"/>
  <p:notesSz cx="6858000" cy="9144000"/>
  <p:embeddedFontLst>
    <p:embeddedFont>
      <p:font typeface="字由点字倔强黑" panose="00020600040101010101" charset="-122"/>
      <p:regular r:id="rId20"/>
    </p:embeddedFont>
    <p:embeddedFont>
      <p:font typeface="华文仿宋" panose="02010600040101010101" charset="-122"/>
      <p:regular r:id="rId21"/>
    </p:embeddedFont>
    <p:embeddedFont>
      <p:font typeface="Calibri" panose="020F0502020204030204" charset="0"/>
      <p:regular r:id="rId22"/>
      <p:bold r:id="rId23"/>
      <p:italic r:id="rId24"/>
      <p:boldItalic r:id="rId25"/>
    </p:embeddedFont>
  </p:embeddedFontLst>
  <p:custDataLst>
    <p:tags r:id="rId2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2" userDrawn="1">
          <p15:clr>
            <a:srgbClr val="A4A3A4"/>
          </p15:clr>
        </p15:guide>
        <p15:guide id="2" pos="28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showGuides="1">
      <p:cViewPr varScale="1">
        <p:scale>
          <a:sx n="74" d="100"/>
          <a:sy n="74" d="100"/>
        </p:scale>
        <p:origin x="-1092" y="-90"/>
      </p:cViewPr>
      <p:guideLst>
        <p:guide orient="horz" pos="2182"/>
        <p:guide pos="2864"/>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tags" Target="tags/tag59.xml"/><Relationship Id="rId25" Type="http://schemas.openxmlformats.org/officeDocument/2006/relationships/font" Target="fonts/font6.fntdata"/><Relationship Id="rId24" Type="http://schemas.openxmlformats.org/officeDocument/2006/relationships/font" Target="fonts/font5.fntdata"/><Relationship Id="rId23" Type="http://schemas.openxmlformats.org/officeDocument/2006/relationships/font" Target="fonts/font4.fntdata"/><Relationship Id="rId22" Type="http://schemas.openxmlformats.org/officeDocument/2006/relationships/font" Target="fonts/font3.fntdata"/><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svg>
</file>

<file path=ppt/media/image11.png>
</file>

<file path=ppt/media/image12.jpeg>
</file>

<file path=ppt/media/image13.jpeg>
</file>

<file path=ppt/media/image14.jpeg>
</file>

<file path=ppt/media/image15.jpeg>
</file>

<file path=ppt/media/image2.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9.png"/><Relationship Id="rId8" Type="http://schemas.openxmlformats.org/officeDocument/2006/relationships/image" Target="../media/image8.svg"/><Relationship Id="rId7" Type="http://schemas.openxmlformats.org/officeDocument/2006/relationships/image" Target="../media/image7.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1" Type="http://schemas.openxmlformats.org/officeDocument/2006/relationships/slideLayout" Target="../slideLayouts/slideLayout7.xml"/><Relationship Id="rId10" Type="http://schemas.openxmlformats.org/officeDocument/2006/relationships/image" Target="../media/image10.sv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9" Type="http://schemas.openxmlformats.org/officeDocument/2006/relationships/tags" Target="../tags/tag49.xml"/><Relationship Id="rId8" Type="http://schemas.openxmlformats.org/officeDocument/2006/relationships/tags" Target="../tags/tag48.xml"/><Relationship Id="rId7" Type="http://schemas.openxmlformats.org/officeDocument/2006/relationships/tags" Target="../tags/tag4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10.svg"/><Relationship Id="rId19" Type="http://schemas.openxmlformats.org/officeDocument/2006/relationships/slideLayout" Target="../slideLayouts/slideLayout7.xml"/><Relationship Id="rId18" Type="http://schemas.openxmlformats.org/officeDocument/2006/relationships/tags" Target="../tags/tag58.xml"/><Relationship Id="rId17" Type="http://schemas.openxmlformats.org/officeDocument/2006/relationships/tags" Target="../tags/tag57.xml"/><Relationship Id="rId16" Type="http://schemas.openxmlformats.org/officeDocument/2006/relationships/tags" Target="../tags/tag56.xml"/><Relationship Id="rId15" Type="http://schemas.openxmlformats.org/officeDocument/2006/relationships/tags" Target="../tags/tag55.xml"/><Relationship Id="rId14" Type="http://schemas.openxmlformats.org/officeDocument/2006/relationships/tags" Target="../tags/tag54.xml"/><Relationship Id="rId13" Type="http://schemas.openxmlformats.org/officeDocument/2006/relationships/tags" Target="../tags/tag53.xml"/><Relationship Id="rId12" Type="http://schemas.openxmlformats.org/officeDocument/2006/relationships/tags" Target="../tags/tag52.xml"/><Relationship Id="rId11" Type="http://schemas.openxmlformats.org/officeDocument/2006/relationships/tags" Target="../tags/tag51.xml"/><Relationship Id="rId10" Type="http://schemas.openxmlformats.org/officeDocument/2006/relationships/tags" Target="../tags/tag50.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2.svg"/><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image" Target="../media/image15.jpeg"/></Relationships>
</file>

<file path=ppt/slides/_rels/slide13.xml.rels><?xml version="1.0" encoding="UTF-8" standalone="yes"?>
<Relationships xmlns="http://schemas.openxmlformats.org/package/2006/relationships"><Relationship Id="rId9" Type="http://schemas.openxmlformats.org/officeDocument/2006/relationships/image" Target="../media/image9.png"/><Relationship Id="rId8" Type="http://schemas.openxmlformats.org/officeDocument/2006/relationships/image" Target="../media/image8.svg"/><Relationship Id="rId7" Type="http://schemas.openxmlformats.org/officeDocument/2006/relationships/image" Target="../media/image7.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1" Type="http://schemas.openxmlformats.org/officeDocument/2006/relationships/slideLayout" Target="../slideLayouts/slideLayout7.xml"/><Relationship Id="rId10" Type="http://schemas.openxmlformats.org/officeDocument/2006/relationships/image" Target="../media/image10.sv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9" Type="http://schemas.openxmlformats.org/officeDocument/2006/relationships/tags" Target="../tags/tag3.xml"/><Relationship Id="rId8" Type="http://schemas.openxmlformats.org/officeDocument/2006/relationships/tags" Target="../tags/tag2.xml"/><Relationship Id="rId7" Type="http://schemas.openxmlformats.org/officeDocument/2006/relationships/tags" Target="../tags/tag1.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4.svg"/><Relationship Id="rId35" Type="http://schemas.openxmlformats.org/officeDocument/2006/relationships/slideLayout" Target="../slideLayouts/slideLayout7.xml"/><Relationship Id="rId34" Type="http://schemas.openxmlformats.org/officeDocument/2006/relationships/tags" Target="../tags/tag28.xml"/><Relationship Id="rId33" Type="http://schemas.openxmlformats.org/officeDocument/2006/relationships/tags" Target="../tags/tag27.xml"/><Relationship Id="rId32" Type="http://schemas.openxmlformats.org/officeDocument/2006/relationships/tags" Target="../tags/tag26.xml"/><Relationship Id="rId31" Type="http://schemas.openxmlformats.org/officeDocument/2006/relationships/tags" Target="../tags/tag25.xml"/><Relationship Id="rId30" Type="http://schemas.openxmlformats.org/officeDocument/2006/relationships/tags" Target="../tags/tag24.xml"/><Relationship Id="rId3" Type="http://schemas.openxmlformats.org/officeDocument/2006/relationships/image" Target="../media/image3.png"/><Relationship Id="rId29" Type="http://schemas.openxmlformats.org/officeDocument/2006/relationships/tags" Target="../tags/tag23.xml"/><Relationship Id="rId28" Type="http://schemas.openxmlformats.org/officeDocument/2006/relationships/tags" Target="../tags/tag22.xml"/><Relationship Id="rId27" Type="http://schemas.openxmlformats.org/officeDocument/2006/relationships/tags" Target="../tags/tag21.xml"/><Relationship Id="rId26" Type="http://schemas.openxmlformats.org/officeDocument/2006/relationships/tags" Target="../tags/tag20.xml"/><Relationship Id="rId25" Type="http://schemas.openxmlformats.org/officeDocument/2006/relationships/tags" Target="../tags/tag19.xml"/><Relationship Id="rId24" Type="http://schemas.openxmlformats.org/officeDocument/2006/relationships/tags" Target="../tags/tag18.xml"/><Relationship Id="rId23" Type="http://schemas.openxmlformats.org/officeDocument/2006/relationships/tags" Target="../tags/tag17.xml"/><Relationship Id="rId22" Type="http://schemas.openxmlformats.org/officeDocument/2006/relationships/tags" Target="../tags/tag16.xml"/><Relationship Id="rId21" Type="http://schemas.openxmlformats.org/officeDocument/2006/relationships/tags" Target="../tags/tag15.xml"/><Relationship Id="rId20" Type="http://schemas.openxmlformats.org/officeDocument/2006/relationships/tags" Target="../tags/tag14.xml"/><Relationship Id="rId2" Type="http://schemas.openxmlformats.org/officeDocument/2006/relationships/image" Target="../media/image2.svg"/><Relationship Id="rId19" Type="http://schemas.openxmlformats.org/officeDocument/2006/relationships/tags" Target="../tags/tag13.xml"/><Relationship Id="rId18" Type="http://schemas.openxmlformats.org/officeDocument/2006/relationships/tags" Target="../tags/tag12.xml"/><Relationship Id="rId17" Type="http://schemas.openxmlformats.org/officeDocument/2006/relationships/tags" Target="../tags/tag11.xml"/><Relationship Id="rId16" Type="http://schemas.openxmlformats.org/officeDocument/2006/relationships/tags" Target="../tags/tag10.xml"/><Relationship Id="rId15" Type="http://schemas.openxmlformats.org/officeDocument/2006/relationships/tags" Target="../tags/tag9.xml"/><Relationship Id="rId14" Type="http://schemas.openxmlformats.org/officeDocument/2006/relationships/tags" Target="../tags/tag8.xml"/><Relationship Id="rId13" Type="http://schemas.openxmlformats.org/officeDocument/2006/relationships/tags" Target="../tags/tag7.xml"/><Relationship Id="rId12" Type="http://schemas.openxmlformats.org/officeDocument/2006/relationships/tags" Target="../tags/tag6.xml"/><Relationship Id="rId11" Type="http://schemas.openxmlformats.org/officeDocument/2006/relationships/tags" Target="../tags/tag5.xml"/><Relationship Id="rId10" Type="http://schemas.openxmlformats.org/officeDocument/2006/relationships/tags" Target="../tags/tag4.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9" Type="http://schemas.openxmlformats.org/officeDocument/2006/relationships/tags" Target="../tags/tag30.xml"/><Relationship Id="rId8" Type="http://schemas.openxmlformats.org/officeDocument/2006/relationships/tags" Target="../tags/tag29.xml"/><Relationship Id="rId7" Type="http://schemas.openxmlformats.org/officeDocument/2006/relationships/image" Target="../media/image11.png"/><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10.svg"/><Relationship Id="rId10" Type="http://schemas.openxmlformats.org/officeDocument/2006/relationships/slideLayout" Target="../slideLayouts/slideLayout7.xml"/><Relationship Id="rId1" Type="http://schemas.openxmlformats.org/officeDocument/2006/relationships/image" Target="../media/image9.png"/></Relationships>
</file>

<file path=ppt/slides/_rels/slide5.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10.svg"/><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9" Type="http://schemas.openxmlformats.org/officeDocument/2006/relationships/tags" Target="../tags/tag33.xml"/><Relationship Id="rId8" Type="http://schemas.openxmlformats.org/officeDocument/2006/relationships/tags" Target="../tags/tag32.xml"/><Relationship Id="rId7" Type="http://schemas.openxmlformats.org/officeDocument/2006/relationships/tags" Target="../tags/tag31.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 Id="rId3" Type="http://schemas.openxmlformats.org/officeDocument/2006/relationships/image" Target="../media/image3.png"/><Relationship Id="rId23" Type="http://schemas.openxmlformats.org/officeDocument/2006/relationships/slideLayout" Target="../slideLayouts/slideLayout7.xml"/><Relationship Id="rId22" Type="http://schemas.openxmlformats.org/officeDocument/2006/relationships/tags" Target="../tags/tag46.xml"/><Relationship Id="rId21" Type="http://schemas.openxmlformats.org/officeDocument/2006/relationships/tags" Target="../tags/tag45.xml"/><Relationship Id="rId20" Type="http://schemas.openxmlformats.org/officeDocument/2006/relationships/tags" Target="../tags/tag44.xml"/><Relationship Id="rId2" Type="http://schemas.openxmlformats.org/officeDocument/2006/relationships/image" Target="../media/image10.svg"/><Relationship Id="rId19" Type="http://schemas.openxmlformats.org/officeDocument/2006/relationships/tags" Target="../tags/tag43.xml"/><Relationship Id="rId18" Type="http://schemas.openxmlformats.org/officeDocument/2006/relationships/tags" Target="../tags/tag42.xml"/><Relationship Id="rId17" Type="http://schemas.openxmlformats.org/officeDocument/2006/relationships/tags" Target="../tags/tag41.xml"/><Relationship Id="rId16" Type="http://schemas.openxmlformats.org/officeDocument/2006/relationships/tags" Target="../tags/tag40.xml"/><Relationship Id="rId15" Type="http://schemas.openxmlformats.org/officeDocument/2006/relationships/tags" Target="../tags/tag39.xml"/><Relationship Id="rId14" Type="http://schemas.openxmlformats.org/officeDocument/2006/relationships/tags" Target="../tags/tag38.xml"/><Relationship Id="rId13" Type="http://schemas.openxmlformats.org/officeDocument/2006/relationships/tags" Target="../tags/tag37.xml"/><Relationship Id="rId12" Type="http://schemas.openxmlformats.org/officeDocument/2006/relationships/tags" Target="../tags/tag36.xml"/><Relationship Id="rId11" Type="http://schemas.openxmlformats.org/officeDocument/2006/relationships/tags" Target="../tags/tag35.xml"/><Relationship Id="rId10" Type="http://schemas.openxmlformats.org/officeDocument/2006/relationships/tags" Target="../tags/tag34.xml"/><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9" Type="http://schemas.openxmlformats.org/officeDocument/2006/relationships/image" Target="../media/image14.jpeg"/><Relationship Id="rId8" Type="http://schemas.openxmlformats.org/officeDocument/2006/relationships/image" Target="../media/image13.jpeg"/><Relationship Id="rId7" Type="http://schemas.openxmlformats.org/officeDocument/2006/relationships/image" Target="../media/image12.jpeg"/><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10.svg"/><Relationship Id="rId10" Type="http://schemas.openxmlformats.org/officeDocument/2006/relationships/slideLayout" Target="../slideLayouts/slideLayout7.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58484">
            <a:off x="7745252" y="4842310"/>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rot="-158484">
            <a:off x="9730021" y="6474094"/>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0">
            <a:off x="1565391" y="6519718"/>
            <a:ext cx="3366158" cy="630807"/>
            <a:chOff x="0" y="0"/>
            <a:chExt cx="916223" cy="171697"/>
          </a:xfrm>
        </p:grpSpPr>
        <p:sp>
          <p:nvSpPr>
            <p:cNvPr id="5" name="Freeform 5"/>
            <p:cNvSpPr/>
            <p:nvPr/>
          </p:nvSpPr>
          <p:spPr>
            <a:xfrm>
              <a:off x="0" y="0"/>
              <a:ext cx="916223" cy="171697"/>
            </a:xfrm>
            <a:custGeom>
              <a:avLst/>
              <a:gdLst/>
              <a:ahLst/>
              <a:cxnLst/>
              <a:rect l="l" t="t" r="r" b="b"/>
              <a:pathLst>
                <a:path w="916223" h="171697">
                  <a:moveTo>
                    <a:pt x="85849" y="0"/>
                  </a:moveTo>
                  <a:lnTo>
                    <a:pt x="830375" y="0"/>
                  </a:lnTo>
                  <a:cubicBezTo>
                    <a:pt x="853143" y="0"/>
                    <a:pt x="874979" y="9045"/>
                    <a:pt x="891079" y="25144"/>
                  </a:cubicBezTo>
                  <a:cubicBezTo>
                    <a:pt x="907178" y="41244"/>
                    <a:pt x="916223" y="63080"/>
                    <a:pt x="916223" y="85849"/>
                  </a:cubicBezTo>
                  <a:lnTo>
                    <a:pt x="916223" y="85849"/>
                  </a:lnTo>
                  <a:cubicBezTo>
                    <a:pt x="916223" y="133261"/>
                    <a:pt x="877787" y="171697"/>
                    <a:pt x="830375" y="171697"/>
                  </a:cubicBezTo>
                  <a:lnTo>
                    <a:pt x="85849" y="171697"/>
                  </a:lnTo>
                  <a:cubicBezTo>
                    <a:pt x="38436" y="171697"/>
                    <a:pt x="0" y="133261"/>
                    <a:pt x="0" y="85849"/>
                  </a:cubicBezTo>
                  <a:lnTo>
                    <a:pt x="0" y="85849"/>
                  </a:lnTo>
                  <a:cubicBezTo>
                    <a:pt x="0" y="38436"/>
                    <a:pt x="38436" y="0"/>
                    <a:pt x="85849" y="0"/>
                  </a:cubicBezTo>
                  <a:close/>
                </a:path>
              </a:pathLst>
            </a:custGeom>
            <a:solidFill>
              <a:srgbClr val="5B7396"/>
            </a:solidFill>
          </p:spPr>
        </p:sp>
        <p:sp>
          <p:nvSpPr>
            <p:cNvPr id="6" name="TextBox 6"/>
            <p:cNvSpPr txBox="1"/>
            <p:nvPr/>
          </p:nvSpPr>
          <p:spPr>
            <a:xfrm>
              <a:off x="0" y="-57150"/>
              <a:ext cx="916223" cy="228847"/>
            </a:xfrm>
            <a:prstGeom prst="rect">
              <a:avLst/>
            </a:prstGeom>
          </p:spPr>
          <p:txBody>
            <a:bodyPr lIns="50800" tIns="50800" rIns="50800" bIns="50800" rtlCol="0" anchor="ctr"/>
            <a:lstStyle/>
            <a:p>
              <a:pPr algn="ctr">
                <a:lnSpc>
                  <a:spcPts val="3210"/>
                </a:lnSpc>
              </a:pPr>
            </a:p>
          </p:txBody>
        </p:sp>
      </p:grpSp>
      <p:sp>
        <p:nvSpPr>
          <p:cNvPr id="7" name="Freeform 7"/>
          <p:cNvSpPr/>
          <p:nvPr/>
        </p:nvSpPr>
        <p:spPr>
          <a:xfrm>
            <a:off x="1880431" y="6631268"/>
            <a:ext cx="382735" cy="407707"/>
          </a:xfrm>
          <a:custGeom>
            <a:avLst/>
            <a:gdLst/>
            <a:ahLst/>
            <a:cxnLst/>
            <a:rect l="l" t="t" r="r" b="b"/>
            <a:pathLst>
              <a:path w="382735" h="407707">
                <a:moveTo>
                  <a:pt x="0" y="0"/>
                </a:moveTo>
                <a:lnTo>
                  <a:pt x="382735" y="0"/>
                </a:lnTo>
                <a:lnTo>
                  <a:pt x="382735" y="407706"/>
                </a:lnTo>
                <a:lnTo>
                  <a:pt x="0" y="40770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8" name="Group 8"/>
          <p:cNvGrpSpPr/>
          <p:nvPr/>
        </p:nvGrpSpPr>
        <p:grpSpPr>
          <a:xfrm rot="0">
            <a:off x="5162608" y="6519718"/>
            <a:ext cx="3366158" cy="630807"/>
            <a:chOff x="0" y="0"/>
            <a:chExt cx="916223" cy="171697"/>
          </a:xfrm>
        </p:grpSpPr>
        <p:sp>
          <p:nvSpPr>
            <p:cNvPr id="9" name="Freeform 9"/>
            <p:cNvSpPr/>
            <p:nvPr/>
          </p:nvSpPr>
          <p:spPr>
            <a:xfrm>
              <a:off x="0" y="0"/>
              <a:ext cx="916223" cy="171697"/>
            </a:xfrm>
            <a:custGeom>
              <a:avLst/>
              <a:gdLst/>
              <a:ahLst/>
              <a:cxnLst/>
              <a:rect l="l" t="t" r="r" b="b"/>
              <a:pathLst>
                <a:path w="916223" h="171697">
                  <a:moveTo>
                    <a:pt x="85849" y="0"/>
                  </a:moveTo>
                  <a:lnTo>
                    <a:pt x="830375" y="0"/>
                  </a:lnTo>
                  <a:cubicBezTo>
                    <a:pt x="853143" y="0"/>
                    <a:pt x="874979" y="9045"/>
                    <a:pt x="891079" y="25144"/>
                  </a:cubicBezTo>
                  <a:cubicBezTo>
                    <a:pt x="907178" y="41244"/>
                    <a:pt x="916223" y="63080"/>
                    <a:pt x="916223" y="85849"/>
                  </a:cubicBezTo>
                  <a:lnTo>
                    <a:pt x="916223" y="85849"/>
                  </a:lnTo>
                  <a:cubicBezTo>
                    <a:pt x="916223" y="133261"/>
                    <a:pt x="877787" y="171697"/>
                    <a:pt x="830375" y="171697"/>
                  </a:cubicBezTo>
                  <a:lnTo>
                    <a:pt x="85849" y="171697"/>
                  </a:lnTo>
                  <a:cubicBezTo>
                    <a:pt x="38436" y="171697"/>
                    <a:pt x="0" y="133261"/>
                    <a:pt x="0" y="85849"/>
                  </a:cubicBezTo>
                  <a:lnTo>
                    <a:pt x="0" y="85849"/>
                  </a:lnTo>
                  <a:cubicBezTo>
                    <a:pt x="0" y="38436"/>
                    <a:pt x="38436" y="0"/>
                    <a:pt x="85849" y="0"/>
                  </a:cubicBezTo>
                  <a:close/>
                </a:path>
              </a:pathLst>
            </a:custGeom>
            <a:solidFill>
              <a:srgbClr val="000000">
                <a:alpha val="0"/>
              </a:srgbClr>
            </a:solidFill>
            <a:ln w="19050" cap="rnd">
              <a:solidFill>
                <a:srgbClr val="5B7396"/>
              </a:solidFill>
              <a:prstDash val="solid"/>
              <a:round/>
            </a:ln>
          </p:spPr>
        </p:sp>
        <p:sp>
          <p:nvSpPr>
            <p:cNvPr id="10" name="TextBox 10"/>
            <p:cNvSpPr txBox="1"/>
            <p:nvPr/>
          </p:nvSpPr>
          <p:spPr>
            <a:xfrm>
              <a:off x="0" y="-57150"/>
              <a:ext cx="916223" cy="228847"/>
            </a:xfrm>
            <a:prstGeom prst="rect">
              <a:avLst/>
            </a:prstGeom>
          </p:spPr>
          <p:txBody>
            <a:bodyPr lIns="50800" tIns="50800" rIns="50800" bIns="50800" rtlCol="0" anchor="ctr"/>
            <a:lstStyle/>
            <a:p>
              <a:pPr algn="ctr">
                <a:lnSpc>
                  <a:spcPts val="3210"/>
                </a:lnSpc>
              </a:pPr>
            </a:p>
          </p:txBody>
        </p:sp>
      </p:grpSp>
      <p:sp>
        <p:nvSpPr>
          <p:cNvPr id="11" name="Freeform 11"/>
          <p:cNvSpPr/>
          <p:nvPr/>
        </p:nvSpPr>
        <p:spPr>
          <a:xfrm>
            <a:off x="5477648" y="6631268"/>
            <a:ext cx="382735" cy="407707"/>
          </a:xfrm>
          <a:custGeom>
            <a:avLst/>
            <a:gdLst/>
            <a:ahLst/>
            <a:cxnLst/>
            <a:rect l="l" t="t" r="r" b="b"/>
            <a:pathLst>
              <a:path w="382735" h="407707">
                <a:moveTo>
                  <a:pt x="0" y="0"/>
                </a:moveTo>
                <a:lnTo>
                  <a:pt x="382735" y="0"/>
                </a:lnTo>
                <a:lnTo>
                  <a:pt x="382735" y="407706"/>
                </a:lnTo>
                <a:lnTo>
                  <a:pt x="0" y="40770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2" name="TextBox 12"/>
          <p:cNvSpPr txBox="1"/>
          <p:nvPr/>
        </p:nvSpPr>
        <p:spPr>
          <a:xfrm>
            <a:off x="1447916" y="4108427"/>
            <a:ext cx="12257734" cy="1816735"/>
          </a:xfrm>
          <a:prstGeom prst="rect">
            <a:avLst/>
          </a:prstGeom>
        </p:spPr>
        <p:txBody>
          <a:bodyPr lIns="0" tIns="0" rIns="0" bIns="0" rtlCol="0" anchor="t">
            <a:spAutoFit/>
          </a:bodyPr>
          <a:lstStyle/>
          <a:p>
            <a:pPr algn="l">
              <a:lnSpc>
                <a:spcPts val="14170"/>
              </a:lnSpc>
            </a:pPr>
            <a:r>
              <a:rPr lang="en-US" altLang="zh-CN" sz="146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Connect Four </a:t>
            </a:r>
            <a:endParaRPr lang="en-US" altLang="zh-CN" sz="146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sp>
        <p:nvSpPr>
          <p:cNvPr id="14" name="TextBox 14"/>
          <p:cNvSpPr txBox="1"/>
          <p:nvPr/>
        </p:nvSpPr>
        <p:spPr>
          <a:xfrm>
            <a:off x="1828800" y="1638300"/>
            <a:ext cx="7056755" cy="1212850"/>
          </a:xfrm>
          <a:prstGeom prst="rect">
            <a:avLst/>
          </a:prstGeom>
        </p:spPr>
        <p:txBody>
          <a:bodyPr wrap="square" lIns="0" tIns="0" rIns="0" bIns="0" rtlCol="0" anchor="t">
            <a:noAutofit/>
          </a:bodyPr>
          <a:lstStyle/>
          <a:p>
            <a:pPr algn="l">
              <a:lnSpc>
                <a:spcPts val="15195"/>
              </a:lnSpc>
            </a:pPr>
            <a:r>
              <a:rPr lang="en-US" sz="7200">
                <a:solidFill>
                  <a:srgbClr val="5B7396"/>
                </a:solidFill>
                <a:latin typeface="+mj-lt"/>
                <a:ea typeface="字由点字倔强黑" panose="00020600040101010101" charset="-122"/>
                <a:cs typeface="+mj-lt"/>
                <a:sym typeface="字由点字倔强黑" panose="00020600040101010101" charset="-122"/>
              </a:rPr>
              <a:t>final project</a:t>
            </a:r>
            <a:endParaRPr lang="en-US" sz="7200">
              <a:solidFill>
                <a:srgbClr val="5B7396"/>
              </a:solidFill>
              <a:latin typeface="+mj-lt"/>
              <a:ea typeface="字由点字倔强黑" panose="00020600040101010101" charset="-122"/>
              <a:cs typeface="+mj-lt"/>
              <a:sym typeface="字由点字倔强黑" panose="00020600040101010101" charset="-122"/>
            </a:endParaRPr>
          </a:p>
        </p:txBody>
      </p:sp>
      <p:sp>
        <p:nvSpPr>
          <p:cNvPr id="16" name="TextBox 16"/>
          <p:cNvSpPr txBox="1"/>
          <p:nvPr/>
        </p:nvSpPr>
        <p:spPr>
          <a:xfrm>
            <a:off x="2373841" y="6609832"/>
            <a:ext cx="2409840" cy="398145"/>
          </a:xfrm>
          <a:prstGeom prst="rect">
            <a:avLst/>
          </a:prstGeom>
        </p:spPr>
        <p:txBody>
          <a:bodyPr lIns="0" tIns="0" rIns="0" bIns="0" rtlCol="0" anchor="t">
            <a:spAutoFit/>
          </a:bodyPr>
          <a:lstStyle/>
          <a:p>
            <a:pPr algn="l">
              <a:lnSpc>
                <a:spcPts val="3105"/>
              </a:lnSpc>
            </a:pPr>
            <a:r>
              <a:rPr lang="en-US" sz="222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group  17</a:t>
            </a:r>
            <a:endParaRPr lang="en-US" sz="222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7" name="TextBox 17"/>
          <p:cNvSpPr txBox="1"/>
          <p:nvPr/>
        </p:nvSpPr>
        <p:spPr>
          <a:xfrm>
            <a:off x="5971059" y="6609832"/>
            <a:ext cx="2409840" cy="398145"/>
          </a:xfrm>
          <a:prstGeom prst="rect">
            <a:avLst/>
          </a:prstGeom>
        </p:spPr>
        <p:txBody>
          <a:bodyPr lIns="0" tIns="0" rIns="0" bIns="0" rtlCol="0" anchor="t">
            <a:spAutoFit/>
          </a:bodyPr>
          <a:lstStyle/>
          <a:p>
            <a:pPr algn="l">
              <a:lnSpc>
                <a:spcPts val="3105"/>
              </a:lnSpc>
            </a:pPr>
            <a:r>
              <a:rPr lang="zh-CN" altLang="en-US" sz="2220">
                <a:solidFill>
                  <a:srgbClr val="1E1E1E"/>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章顺杰，</a:t>
            </a:r>
            <a:r>
              <a:rPr lang="zh-CN" altLang="en-US" sz="2220">
                <a:solidFill>
                  <a:srgbClr val="1E1E1E"/>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罗天辰</a:t>
            </a:r>
            <a:endParaRPr lang="zh-CN" altLang="en-US" sz="2220">
              <a:solidFill>
                <a:srgbClr val="1E1E1E"/>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8" name="Freeform 18"/>
          <p:cNvSpPr/>
          <p:nvPr/>
        </p:nvSpPr>
        <p:spPr>
          <a:xfrm>
            <a:off x="1183168" y="-4844097"/>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9">
              <a:alphaModFix amt="35000"/>
              <a:extLst>
                <a:ext uri="{96DAC541-7B7A-43D3-8B79-37D633B846F1}">
                  <asvg:svgBlip xmlns:asvg="http://schemas.microsoft.com/office/drawing/2016/SVG/main" r:embed="rId10"/>
                </a:ext>
              </a:extLst>
            </a:blip>
            <a:stretch>
              <a:fillRect/>
            </a:stretch>
          </a:blipFill>
        </p:spPr>
      </p:sp>
      <p:sp>
        <p:nvSpPr>
          <p:cNvPr id="19" name="Freeform 19"/>
          <p:cNvSpPr/>
          <p:nvPr/>
        </p:nvSpPr>
        <p:spPr>
          <a:xfrm flipH="1" flipV="1">
            <a:off x="-2985814" y="-889353"/>
            <a:ext cx="6234284" cy="2864817"/>
          </a:xfrm>
          <a:custGeom>
            <a:avLst/>
            <a:gdLst/>
            <a:ahLst/>
            <a:cxnLst/>
            <a:rect l="l" t="t" r="r" b="b"/>
            <a:pathLst>
              <a:path w="6234284" h="2864817">
                <a:moveTo>
                  <a:pt x="6234284" y="2864816"/>
                </a:moveTo>
                <a:lnTo>
                  <a:pt x="0" y="2864816"/>
                </a:lnTo>
                <a:lnTo>
                  <a:pt x="0" y="0"/>
                </a:lnTo>
                <a:lnTo>
                  <a:pt x="6234284" y="0"/>
                </a:lnTo>
                <a:lnTo>
                  <a:pt x="6234284" y="2864816"/>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20" name="Freeform 20"/>
          <p:cNvSpPr/>
          <p:nvPr/>
        </p:nvSpPr>
        <p:spPr>
          <a:xfrm rot="-158484">
            <a:off x="11596700" y="6508618"/>
            <a:ext cx="13022180" cy="5984032"/>
          </a:xfrm>
          <a:custGeom>
            <a:avLst/>
            <a:gdLst/>
            <a:ahLst/>
            <a:cxnLst/>
            <a:rect l="l" t="t" r="r" b="b"/>
            <a:pathLst>
              <a:path w="13022180" h="5984032">
                <a:moveTo>
                  <a:pt x="0" y="0"/>
                </a:moveTo>
                <a:lnTo>
                  <a:pt x="13022179" y="0"/>
                </a:lnTo>
                <a:lnTo>
                  <a:pt x="13022179" y="5984033"/>
                </a:lnTo>
                <a:lnTo>
                  <a:pt x="0" y="5984033"/>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25683" y="-1072367"/>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2381475" y="-841578"/>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8" name="TextBox 8"/>
          <p:cNvSpPr txBox="1"/>
          <p:nvPr/>
        </p:nvSpPr>
        <p:spPr>
          <a:xfrm>
            <a:off x="5334060" y="114292"/>
            <a:ext cx="8374259" cy="815340"/>
          </a:xfrm>
          <a:prstGeom prst="rect">
            <a:avLst/>
          </a:prstGeom>
        </p:spPr>
        <p:txBody>
          <a:bodyPr lIns="0" tIns="0" rIns="0" bIns="0" rtlCol="0" anchor="t">
            <a:spAutoFit/>
          </a:bodyPr>
          <a:lstStyle/>
          <a:p>
            <a:pPr algn="ctr">
              <a:lnSpc>
                <a:spcPts val="6360"/>
              </a:lnSpc>
            </a:pPr>
            <a:r>
              <a:rPr lang="en-US" altLang="zh-CN" sz="53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Adding more rules</a:t>
            </a:r>
            <a:endParaRPr lang="en-US" sz="5300">
              <a:solidFill>
                <a:srgbClr val="100F0D"/>
              </a:solidFill>
              <a:latin typeface="字由点字倔强黑" panose="00020600040101010101" charset="-122"/>
              <a:ea typeface="字由点字倔强黑" panose="00020600040101010101" charset="-122"/>
              <a:cs typeface="字由点字倔强黑" panose="00020600040101010101" charset="-122"/>
              <a:sym typeface="字由点字倔强黑" panose="00020600040101010101" charset="-122"/>
            </a:endParaRPr>
          </a:p>
        </p:txBody>
      </p:sp>
      <p:grpSp>
        <p:nvGrpSpPr>
          <p:cNvPr id="29" name="Group 9"/>
          <p:cNvGrpSpPr/>
          <p:nvPr>
            <p:custDataLst>
              <p:tags r:id="rId7"/>
            </p:custDataLst>
          </p:nvPr>
        </p:nvGrpSpPr>
        <p:grpSpPr>
          <a:xfrm rot="-10800000">
            <a:off x="9906000" y="4457065"/>
            <a:ext cx="6129655" cy="4406900"/>
            <a:chOff x="0" y="0"/>
            <a:chExt cx="1285346" cy="948276"/>
          </a:xfrm>
        </p:grpSpPr>
        <p:sp>
          <p:nvSpPr>
            <p:cNvPr id="30" name="Freeform 10"/>
            <p:cNvSpPr/>
            <p:nvPr>
              <p:custDataLst>
                <p:tags r:id="rId8"/>
              </p:custDataLst>
            </p:nvPr>
          </p:nvSpPr>
          <p:spPr>
            <a:xfrm>
              <a:off x="0" y="0"/>
              <a:ext cx="1285346" cy="948276"/>
            </a:xfrm>
            <a:custGeom>
              <a:avLst/>
              <a:gdLst/>
              <a:ahLst/>
              <a:cxnLst/>
              <a:rect l="l" t="t" r="r" b="b"/>
              <a:pathLst>
                <a:path w="1285346" h="948276">
                  <a:moveTo>
                    <a:pt x="26523" y="0"/>
                  </a:moveTo>
                  <a:lnTo>
                    <a:pt x="1258823" y="0"/>
                  </a:lnTo>
                  <a:cubicBezTo>
                    <a:pt x="1265857" y="0"/>
                    <a:pt x="1272603" y="2794"/>
                    <a:pt x="1277577" y="7768"/>
                  </a:cubicBezTo>
                  <a:cubicBezTo>
                    <a:pt x="1282552" y="12743"/>
                    <a:pt x="1285346" y="19489"/>
                    <a:pt x="1285346" y="26523"/>
                  </a:cubicBezTo>
                  <a:lnTo>
                    <a:pt x="1285346" y="921753"/>
                  </a:lnTo>
                  <a:cubicBezTo>
                    <a:pt x="1285346" y="928787"/>
                    <a:pt x="1282552" y="935534"/>
                    <a:pt x="1277577" y="940508"/>
                  </a:cubicBezTo>
                  <a:cubicBezTo>
                    <a:pt x="1272603" y="945482"/>
                    <a:pt x="1265857" y="948276"/>
                    <a:pt x="1258823" y="948276"/>
                  </a:cubicBezTo>
                  <a:lnTo>
                    <a:pt x="26523" y="948276"/>
                  </a:lnTo>
                  <a:cubicBezTo>
                    <a:pt x="19489" y="948276"/>
                    <a:pt x="12743" y="945482"/>
                    <a:pt x="7768" y="940508"/>
                  </a:cubicBezTo>
                  <a:cubicBezTo>
                    <a:pt x="2794" y="935534"/>
                    <a:pt x="0" y="928787"/>
                    <a:pt x="0" y="921753"/>
                  </a:cubicBezTo>
                  <a:lnTo>
                    <a:pt x="0" y="26523"/>
                  </a:lnTo>
                  <a:cubicBezTo>
                    <a:pt x="0" y="19489"/>
                    <a:pt x="2794" y="12743"/>
                    <a:pt x="7768" y="7768"/>
                  </a:cubicBezTo>
                  <a:cubicBezTo>
                    <a:pt x="12743" y="2794"/>
                    <a:pt x="19489" y="0"/>
                    <a:pt x="26523" y="0"/>
                  </a:cubicBezTo>
                  <a:close/>
                </a:path>
              </a:pathLst>
            </a:custGeom>
            <a:solidFill>
              <a:srgbClr val="CBDCDE">
                <a:alpha val="31765"/>
              </a:srgbClr>
            </a:solidFill>
            <a:ln cap="rnd">
              <a:noFill/>
              <a:prstDash val="solid"/>
              <a:round/>
            </a:ln>
          </p:spPr>
        </p:sp>
        <p:sp>
          <p:nvSpPr>
            <p:cNvPr id="31" name="TextBox 11"/>
            <p:cNvSpPr txBox="1"/>
            <p:nvPr/>
          </p:nvSpPr>
          <p:spPr>
            <a:xfrm>
              <a:off x="0" y="-28575"/>
              <a:ext cx="1285346" cy="976851"/>
            </a:xfrm>
            <a:prstGeom prst="rect">
              <a:avLst/>
            </a:prstGeom>
          </p:spPr>
          <p:txBody>
            <a:bodyPr lIns="50800" tIns="50800" rIns="50800" bIns="50800" rtlCol="0" anchor="ctr"/>
            <a:p>
              <a:pPr marL="0" lvl="0" indent="0" algn="ctr">
                <a:lnSpc>
                  <a:spcPts val="2660"/>
                </a:lnSpc>
                <a:spcBef>
                  <a:spcPct val="0"/>
                </a:spcBef>
              </a:pPr>
            </a:p>
          </p:txBody>
        </p:sp>
      </p:grpSp>
      <p:grpSp>
        <p:nvGrpSpPr>
          <p:cNvPr id="32" name="Group 12"/>
          <p:cNvGrpSpPr/>
          <p:nvPr>
            <p:custDataLst>
              <p:tags r:id="rId9"/>
            </p:custDataLst>
          </p:nvPr>
        </p:nvGrpSpPr>
        <p:grpSpPr>
          <a:xfrm rot="-10800000">
            <a:off x="9903708" y="3627648"/>
            <a:ext cx="6129713" cy="676706"/>
            <a:chOff x="0" y="0"/>
            <a:chExt cx="1285346" cy="141899"/>
          </a:xfrm>
        </p:grpSpPr>
        <p:sp>
          <p:nvSpPr>
            <p:cNvPr id="33" name="Freeform 13"/>
            <p:cNvSpPr/>
            <p:nvPr>
              <p:custDataLst>
                <p:tags r:id="rId10"/>
              </p:custDataLst>
            </p:nvPr>
          </p:nvSpPr>
          <p:spPr>
            <a:xfrm>
              <a:off x="0" y="0"/>
              <a:ext cx="1285346" cy="141899"/>
            </a:xfrm>
            <a:custGeom>
              <a:avLst/>
              <a:gdLst/>
              <a:ahLst/>
              <a:cxnLst/>
              <a:rect l="l" t="t" r="r" b="b"/>
              <a:pathLst>
                <a:path w="1285346" h="141899">
                  <a:moveTo>
                    <a:pt x="16419" y="0"/>
                  </a:moveTo>
                  <a:lnTo>
                    <a:pt x="1268927" y="0"/>
                  </a:lnTo>
                  <a:cubicBezTo>
                    <a:pt x="1273281" y="0"/>
                    <a:pt x="1277458" y="1730"/>
                    <a:pt x="1280537" y="4809"/>
                  </a:cubicBezTo>
                  <a:cubicBezTo>
                    <a:pt x="1283616" y="7888"/>
                    <a:pt x="1285346" y="12065"/>
                    <a:pt x="1285346" y="16419"/>
                  </a:cubicBezTo>
                  <a:lnTo>
                    <a:pt x="1285346" y="125480"/>
                  </a:lnTo>
                  <a:cubicBezTo>
                    <a:pt x="1285346" y="129835"/>
                    <a:pt x="1283616" y="134011"/>
                    <a:pt x="1280537" y="137090"/>
                  </a:cubicBezTo>
                  <a:cubicBezTo>
                    <a:pt x="1277458" y="140169"/>
                    <a:pt x="1273281" y="141899"/>
                    <a:pt x="1268927" y="141899"/>
                  </a:cubicBezTo>
                  <a:lnTo>
                    <a:pt x="16419" y="141899"/>
                  </a:lnTo>
                  <a:cubicBezTo>
                    <a:pt x="12065" y="141899"/>
                    <a:pt x="7888" y="140169"/>
                    <a:pt x="4809" y="137090"/>
                  </a:cubicBezTo>
                  <a:cubicBezTo>
                    <a:pt x="1730" y="134011"/>
                    <a:pt x="0" y="129835"/>
                    <a:pt x="0" y="125480"/>
                  </a:cubicBezTo>
                  <a:lnTo>
                    <a:pt x="0" y="16419"/>
                  </a:lnTo>
                  <a:cubicBezTo>
                    <a:pt x="0" y="12065"/>
                    <a:pt x="1730" y="7888"/>
                    <a:pt x="4809" y="4809"/>
                  </a:cubicBezTo>
                  <a:cubicBezTo>
                    <a:pt x="7888" y="1730"/>
                    <a:pt x="12065" y="0"/>
                    <a:pt x="16419" y="0"/>
                  </a:cubicBezTo>
                  <a:close/>
                </a:path>
              </a:pathLst>
            </a:custGeom>
            <a:solidFill>
              <a:srgbClr val="CBDCDE"/>
            </a:solidFill>
          </p:spPr>
        </p:sp>
        <p:sp>
          <p:nvSpPr>
            <p:cNvPr id="34" name="TextBox 14"/>
            <p:cNvSpPr txBox="1"/>
            <p:nvPr/>
          </p:nvSpPr>
          <p:spPr>
            <a:xfrm>
              <a:off x="0" y="-57150"/>
              <a:ext cx="1285346" cy="199049"/>
            </a:xfrm>
            <a:prstGeom prst="rect">
              <a:avLst/>
            </a:prstGeom>
          </p:spPr>
          <p:txBody>
            <a:bodyPr lIns="50800" tIns="50800" rIns="50800" bIns="50800" rtlCol="0" anchor="ctr"/>
            <a:p>
              <a:pPr algn="ctr">
                <a:lnSpc>
                  <a:spcPts val="3105"/>
                </a:lnSpc>
              </a:pPr>
              <a:endParaRPr>
                <a:solidFill>
                  <a:srgbClr val="FF0000"/>
                </a:solidFill>
              </a:endParaRPr>
            </a:p>
          </p:txBody>
        </p:sp>
      </p:grpSp>
      <p:grpSp>
        <p:nvGrpSpPr>
          <p:cNvPr id="35" name="Group 15"/>
          <p:cNvGrpSpPr/>
          <p:nvPr>
            <p:custDataLst>
              <p:tags r:id="rId11"/>
            </p:custDataLst>
          </p:nvPr>
        </p:nvGrpSpPr>
        <p:grpSpPr>
          <a:xfrm rot="-10800000">
            <a:off x="1600200" y="4612005"/>
            <a:ext cx="6029325" cy="4246245"/>
            <a:chOff x="0" y="0"/>
            <a:chExt cx="1285346" cy="948276"/>
          </a:xfrm>
        </p:grpSpPr>
        <p:sp>
          <p:nvSpPr>
            <p:cNvPr id="36" name="Freeform 16"/>
            <p:cNvSpPr/>
            <p:nvPr>
              <p:custDataLst>
                <p:tags r:id="rId12"/>
              </p:custDataLst>
            </p:nvPr>
          </p:nvSpPr>
          <p:spPr>
            <a:xfrm>
              <a:off x="0" y="0"/>
              <a:ext cx="1285346" cy="948276"/>
            </a:xfrm>
            <a:custGeom>
              <a:avLst/>
              <a:gdLst/>
              <a:ahLst/>
              <a:cxnLst/>
              <a:rect l="l" t="t" r="r" b="b"/>
              <a:pathLst>
                <a:path w="1285346" h="948276">
                  <a:moveTo>
                    <a:pt x="26523" y="0"/>
                  </a:moveTo>
                  <a:lnTo>
                    <a:pt x="1258823" y="0"/>
                  </a:lnTo>
                  <a:cubicBezTo>
                    <a:pt x="1265857" y="0"/>
                    <a:pt x="1272603" y="2794"/>
                    <a:pt x="1277577" y="7768"/>
                  </a:cubicBezTo>
                  <a:cubicBezTo>
                    <a:pt x="1282552" y="12743"/>
                    <a:pt x="1285346" y="19489"/>
                    <a:pt x="1285346" y="26523"/>
                  </a:cubicBezTo>
                  <a:lnTo>
                    <a:pt x="1285346" y="921753"/>
                  </a:lnTo>
                  <a:cubicBezTo>
                    <a:pt x="1285346" y="928787"/>
                    <a:pt x="1282552" y="935534"/>
                    <a:pt x="1277577" y="940508"/>
                  </a:cubicBezTo>
                  <a:cubicBezTo>
                    <a:pt x="1272603" y="945482"/>
                    <a:pt x="1265857" y="948276"/>
                    <a:pt x="1258823" y="948276"/>
                  </a:cubicBezTo>
                  <a:lnTo>
                    <a:pt x="26523" y="948276"/>
                  </a:lnTo>
                  <a:cubicBezTo>
                    <a:pt x="19489" y="948276"/>
                    <a:pt x="12743" y="945482"/>
                    <a:pt x="7768" y="940508"/>
                  </a:cubicBezTo>
                  <a:cubicBezTo>
                    <a:pt x="2794" y="935534"/>
                    <a:pt x="0" y="928787"/>
                    <a:pt x="0" y="921753"/>
                  </a:cubicBezTo>
                  <a:lnTo>
                    <a:pt x="0" y="26523"/>
                  </a:lnTo>
                  <a:cubicBezTo>
                    <a:pt x="0" y="19489"/>
                    <a:pt x="2794" y="12743"/>
                    <a:pt x="7768" y="7768"/>
                  </a:cubicBezTo>
                  <a:cubicBezTo>
                    <a:pt x="12743" y="2794"/>
                    <a:pt x="19489" y="0"/>
                    <a:pt x="26523" y="0"/>
                  </a:cubicBezTo>
                  <a:close/>
                </a:path>
              </a:pathLst>
            </a:custGeom>
            <a:solidFill>
              <a:srgbClr val="B3C2D8">
                <a:alpha val="31765"/>
              </a:srgbClr>
            </a:solidFill>
            <a:ln cap="rnd">
              <a:noFill/>
              <a:prstDash val="solid"/>
              <a:round/>
            </a:ln>
          </p:spPr>
        </p:sp>
        <p:sp>
          <p:nvSpPr>
            <p:cNvPr id="37" name="TextBox 17"/>
            <p:cNvSpPr txBox="1"/>
            <p:nvPr/>
          </p:nvSpPr>
          <p:spPr>
            <a:xfrm>
              <a:off x="0" y="-28575"/>
              <a:ext cx="1285346" cy="976851"/>
            </a:xfrm>
            <a:prstGeom prst="rect">
              <a:avLst/>
            </a:prstGeom>
          </p:spPr>
          <p:txBody>
            <a:bodyPr lIns="50800" tIns="50800" rIns="50800" bIns="50800" rtlCol="0" anchor="ctr"/>
            <a:p>
              <a:pPr marL="0" lvl="0" indent="0" algn="ctr">
                <a:lnSpc>
                  <a:spcPts val="2660"/>
                </a:lnSpc>
                <a:spcBef>
                  <a:spcPct val="0"/>
                </a:spcBef>
              </a:pPr>
            </a:p>
          </p:txBody>
        </p:sp>
      </p:grpSp>
      <p:grpSp>
        <p:nvGrpSpPr>
          <p:cNvPr id="38" name="Group 18"/>
          <p:cNvGrpSpPr/>
          <p:nvPr>
            <p:custDataLst>
              <p:tags r:id="rId13"/>
            </p:custDataLst>
          </p:nvPr>
        </p:nvGrpSpPr>
        <p:grpSpPr>
          <a:xfrm rot="-10800000">
            <a:off x="1599894" y="3807988"/>
            <a:ext cx="6129713" cy="676706"/>
            <a:chOff x="0" y="0"/>
            <a:chExt cx="1285346" cy="141899"/>
          </a:xfrm>
        </p:grpSpPr>
        <p:sp>
          <p:nvSpPr>
            <p:cNvPr id="39" name="Freeform 19"/>
            <p:cNvSpPr/>
            <p:nvPr>
              <p:custDataLst>
                <p:tags r:id="rId14"/>
              </p:custDataLst>
            </p:nvPr>
          </p:nvSpPr>
          <p:spPr>
            <a:xfrm>
              <a:off x="0" y="0"/>
              <a:ext cx="1285346" cy="141899"/>
            </a:xfrm>
            <a:custGeom>
              <a:avLst/>
              <a:gdLst/>
              <a:ahLst/>
              <a:cxnLst/>
              <a:rect l="l" t="t" r="r" b="b"/>
              <a:pathLst>
                <a:path w="1285346" h="141899">
                  <a:moveTo>
                    <a:pt x="16419" y="0"/>
                  </a:moveTo>
                  <a:lnTo>
                    <a:pt x="1268927" y="0"/>
                  </a:lnTo>
                  <a:cubicBezTo>
                    <a:pt x="1273281" y="0"/>
                    <a:pt x="1277458" y="1730"/>
                    <a:pt x="1280537" y="4809"/>
                  </a:cubicBezTo>
                  <a:cubicBezTo>
                    <a:pt x="1283616" y="7888"/>
                    <a:pt x="1285346" y="12065"/>
                    <a:pt x="1285346" y="16419"/>
                  </a:cubicBezTo>
                  <a:lnTo>
                    <a:pt x="1285346" y="125480"/>
                  </a:lnTo>
                  <a:cubicBezTo>
                    <a:pt x="1285346" y="129835"/>
                    <a:pt x="1283616" y="134011"/>
                    <a:pt x="1280537" y="137090"/>
                  </a:cubicBezTo>
                  <a:cubicBezTo>
                    <a:pt x="1277458" y="140169"/>
                    <a:pt x="1273281" y="141899"/>
                    <a:pt x="1268927" y="141899"/>
                  </a:cubicBezTo>
                  <a:lnTo>
                    <a:pt x="16419" y="141899"/>
                  </a:lnTo>
                  <a:cubicBezTo>
                    <a:pt x="12065" y="141899"/>
                    <a:pt x="7888" y="140169"/>
                    <a:pt x="4809" y="137090"/>
                  </a:cubicBezTo>
                  <a:cubicBezTo>
                    <a:pt x="1730" y="134011"/>
                    <a:pt x="0" y="129835"/>
                    <a:pt x="0" y="125480"/>
                  </a:cubicBezTo>
                  <a:lnTo>
                    <a:pt x="0" y="16419"/>
                  </a:lnTo>
                  <a:cubicBezTo>
                    <a:pt x="0" y="12065"/>
                    <a:pt x="1730" y="7888"/>
                    <a:pt x="4809" y="4809"/>
                  </a:cubicBezTo>
                  <a:cubicBezTo>
                    <a:pt x="7888" y="1730"/>
                    <a:pt x="12065" y="0"/>
                    <a:pt x="16419" y="0"/>
                  </a:cubicBezTo>
                  <a:close/>
                </a:path>
              </a:pathLst>
            </a:custGeom>
            <a:solidFill>
              <a:srgbClr val="5B7396"/>
            </a:solidFill>
            <a:ln cap="sq">
              <a:noFill/>
              <a:prstDash val="solid"/>
              <a:miter/>
            </a:ln>
          </p:spPr>
        </p:sp>
        <p:sp>
          <p:nvSpPr>
            <p:cNvPr id="40" name="TextBox 20"/>
            <p:cNvSpPr txBox="1"/>
            <p:nvPr/>
          </p:nvSpPr>
          <p:spPr>
            <a:xfrm>
              <a:off x="0" y="-57150"/>
              <a:ext cx="1285346" cy="199049"/>
            </a:xfrm>
            <a:prstGeom prst="rect">
              <a:avLst/>
            </a:prstGeom>
          </p:spPr>
          <p:txBody>
            <a:bodyPr lIns="50800" tIns="50800" rIns="50800" bIns="50800" rtlCol="0" anchor="ctr"/>
            <a:p>
              <a:pPr marL="0" lvl="0" indent="0" algn="ctr">
                <a:lnSpc>
                  <a:spcPts val="3105"/>
                </a:lnSpc>
                <a:spcBef>
                  <a:spcPct val="0"/>
                </a:spcBef>
              </a:pPr>
            </a:p>
          </p:txBody>
        </p:sp>
      </p:grpSp>
      <p:sp>
        <p:nvSpPr>
          <p:cNvPr id="44" name="TextBox 24"/>
          <p:cNvSpPr txBox="1"/>
          <p:nvPr>
            <p:custDataLst>
              <p:tags r:id="rId15"/>
            </p:custDataLst>
          </p:nvPr>
        </p:nvSpPr>
        <p:spPr>
          <a:xfrm>
            <a:off x="11354002" y="3619799"/>
            <a:ext cx="3259605" cy="560070"/>
          </a:xfrm>
          <a:prstGeom prst="rect">
            <a:avLst/>
          </a:prstGeom>
        </p:spPr>
        <p:txBody>
          <a:bodyPr lIns="0" tIns="0" rIns="0" bIns="0" rtlCol="0" anchor="t">
            <a:spAutoFit/>
          </a:bodyPr>
          <a:p>
            <a:pPr algn="ctr">
              <a:lnSpc>
                <a:spcPts val="4370"/>
              </a:lnSpc>
            </a:pPr>
            <a:r>
              <a:rPr lang="en-US" altLang="zh-CN" sz="28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Team combat</a:t>
            </a:r>
            <a:endParaRPr lang="en-US" altLang="zh-CN" sz="28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45" name="TextBox 25"/>
          <p:cNvSpPr txBox="1"/>
          <p:nvPr>
            <p:custDataLst>
              <p:tags r:id="rId16"/>
            </p:custDataLst>
          </p:nvPr>
        </p:nvSpPr>
        <p:spPr>
          <a:xfrm>
            <a:off x="10055860" y="4551045"/>
            <a:ext cx="5817870" cy="2954655"/>
          </a:xfrm>
          <a:prstGeom prst="rect">
            <a:avLst/>
          </a:prstGeom>
        </p:spPr>
        <p:txBody>
          <a:bodyPr wrap="square" lIns="0" tIns="0" rIns="0" bIns="0" rtlCol="0" anchor="t">
            <a:spAutoFit/>
          </a:bodyPr>
          <a:p>
            <a:pPr algn="just">
              <a:lnSpc>
                <a:spcPct val="100000"/>
              </a:lnSpc>
            </a:pPr>
            <a:r>
              <a:rPr lang="en-US" altLang="zh-CN" sz="3200">
                <a:solidFill>
                  <a:srgbClr val="1E1E1E"/>
                </a:solidFill>
                <a:ea typeface="思源黑体 2" panose="020B0500000000000000" charset="-122"/>
                <a:cs typeface="+mn-lt"/>
                <a:sym typeface="思源黑体 2" panose="020B0500000000000000" charset="-122"/>
              </a:rPr>
              <a:t>Let 4 agents participate in the game and each 2 of them can be viewed as a team. The final score is the sum of scores of each member, and the team with higher score wins.</a:t>
            </a:r>
            <a:endParaRPr lang="en-US" altLang="zh-CN" sz="3200">
              <a:solidFill>
                <a:srgbClr val="1E1E1E"/>
              </a:solidFill>
              <a:ea typeface="思源黑体 2" panose="020B0500000000000000" charset="-122"/>
              <a:cs typeface="+mn-lt"/>
              <a:sym typeface="思源黑体 2" panose="020B0500000000000000" charset="-122"/>
            </a:endParaRPr>
          </a:p>
        </p:txBody>
      </p:sp>
      <p:sp>
        <p:nvSpPr>
          <p:cNvPr id="46" name="TextBox 26"/>
          <p:cNvSpPr txBox="1"/>
          <p:nvPr>
            <p:custDataLst>
              <p:tags r:id="rId17"/>
            </p:custDataLst>
          </p:nvPr>
        </p:nvSpPr>
        <p:spPr>
          <a:xfrm>
            <a:off x="1360170" y="3844290"/>
            <a:ext cx="6630670" cy="560070"/>
          </a:xfrm>
          <a:prstGeom prst="rect">
            <a:avLst/>
          </a:prstGeom>
        </p:spPr>
        <p:txBody>
          <a:bodyPr wrap="square" lIns="0" tIns="0" rIns="0" bIns="0" rtlCol="0" anchor="t">
            <a:spAutoFit/>
          </a:bodyPr>
          <a:p>
            <a:pPr algn="ctr">
              <a:lnSpc>
                <a:spcPts val="4370"/>
              </a:lnSpc>
            </a:pPr>
            <a:r>
              <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Calculate connected components</a:t>
            </a:r>
            <a:endPar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47" name="TextBox 27"/>
          <p:cNvSpPr txBox="1"/>
          <p:nvPr>
            <p:custDataLst>
              <p:tags r:id="rId18"/>
            </p:custDataLst>
          </p:nvPr>
        </p:nvSpPr>
        <p:spPr>
          <a:xfrm>
            <a:off x="2073910" y="4728845"/>
            <a:ext cx="5184140" cy="3891915"/>
          </a:xfrm>
          <a:prstGeom prst="rect">
            <a:avLst/>
          </a:prstGeom>
        </p:spPr>
        <p:txBody>
          <a:bodyPr lIns="0" tIns="0" rIns="0" bIns="0" rtlCol="0" anchor="t">
            <a:noAutofit/>
          </a:bodyPr>
          <a:p>
            <a:pPr algn="l">
              <a:lnSpc>
                <a:spcPct val="100000"/>
              </a:lnSpc>
            </a:pPr>
            <a:r>
              <a:rPr lang="en-US" altLang="zh-CN" sz="3600">
                <a:solidFill>
                  <a:srgbClr val="1E1E1E"/>
                </a:solidFill>
                <a:ea typeface="思源黑体 2" panose="020B0500000000000000" charset="-122"/>
                <a:cs typeface="+mn-lt"/>
                <a:sym typeface="思源黑体 2" panose="020B0500000000000000" charset="-122"/>
              </a:rPr>
              <a:t>Instead of only judging on whether there is a connect four, we can count other connected components, such as ConnectThree or ConnectTwo, and re-evaluate the outcomes.</a:t>
            </a:r>
            <a:endParaRPr lang="en-US" altLang="zh-CN" sz="3600">
              <a:solidFill>
                <a:srgbClr val="1E1E1E"/>
              </a:solidFill>
              <a:ea typeface="思源黑体 2" panose="020B0500000000000000" charset="-122"/>
              <a:cs typeface="+mn-lt"/>
              <a:sym typeface="思源黑体 2" panose="020B0500000000000000" charset="-122"/>
            </a:endParaRPr>
          </a:p>
        </p:txBody>
      </p:sp>
      <p:sp>
        <p:nvSpPr>
          <p:cNvPr id="28" name="文本框 27"/>
          <p:cNvSpPr txBox="1"/>
          <p:nvPr/>
        </p:nvSpPr>
        <p:spPr>
          <a:xfrm>
            <a:off x="2336800" y="1562100"/>
            <a:ext cx="12814935" cy="1383665"/>
          </a:xfrm>
          <a:prstGeom prst="rect">
            <a:avLst/>
          </a:prstGeom>
          <a:noFill/>
        </p:spPr>
        <p:txBody>
          <a:bodyPr wrap="square" rtlCol="0">
            <a:spAutoFit/>
          </a:bodyPr>
          <a:p>
            <a:pPr>
              <a:lnSpc>
                <a:spcPct val="100000"/>
              </a:lnSpc>
            </a:pPr>
            <a:r>
              <a:rPr lang="en-US" altLang="zh-CN" sz="2800"/>
              <a:t>According to some existing experiments on the ConnectFour game, there exists some strategy that will definitely if the board is small, while it’s easy to draw if the board is large,  which is not fit for training AI. </a:t>
            </a:r>
            <a:endParaRPr lang="en-US" altLang="zh-CN" sz="28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58484">
            <a:off x="11200883" y="4772850"/>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rot="-158484">
            <a:off x="8834007" y="7294984"/>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244221" y="-2432130"/>
            <a:ext cx="13022180" cy="5984032"/>
          </a:xfrm>
          <a:custGeom>
            <a:avLst/>
            <a:gdLst/>
            <a:ahLst/>
            <a:cxnLst/>
            <a:rect l="l" t="t" r="r" b="b"/>
            <a:pathLst>
              <a:path w="13022180" h="5984032">
                <a:moveTo>
                  <a:pt x="0" y="0"/>
                </a:moveTo>
                <a:lnTo>
                  <a:pt x="13022180" y="0"/>
                </a:lnTo>
                <a:lnTo>
                  <a:pt x="13022180" y="5984033"/>
                </a:lnTo>
                <a:lnTo>
                  <a:pt x="0" y="598403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flipH="1" flipV="1">
            <a:off x="-3957189" y="-1361733"/>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flipH="1" flipV="1">
            <a:off x="-4129742" y="-1941097"/>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7" name="Freeform 7"/>
          <p:cNvSpPr/>
          <p:nvPr/>
        </p:nvSpPr>
        <p:spPr>
          <a:xfrm rot="450764">
            <a:off x="6139604" y="7473655"/>
            <a:ext cx="15581755" cy="7160224"/>
          </a:xfrm>
          <a:custGeom>
            <a:avLst/>
            <a:gdLst/>
            <a:ahLst/>
            <a:cxnLst/>
            <a:rect l="l" t="t" r="r" b="b"/>
            <a:pathLst>
              <a:path w="15581755" h="7160224">
                <a:moveTo>
                  <a:pt x="0" y="0"/>
                </a:moveTo>
                <a:lnTo>
                  <a:pt x="15581755" y="0"/>
                </a:lnTo>
                <a:lnTo>
                  <a:pt x="15581755" y="7160224"/>
                </a:lnTo>
                <a:lnTo>
                  <a:pt x="0" y="716022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8" name="Group 8"/>
          <p:cNvGrpSpPr/>
          <p:nvPr/>
        </p:nvGrpSpPr>
        <p:grpSpPr>
          <a:xfrm rot="0">
            <a:off x="7696303" y="2060677"/>
            <a:ext cx="2836973" cy="835731"/>
            <a:chOff x="0" y="0"/>
            <a:chExt cx="1379566" cy="406400"/>
          </a:xfrm>
        </p:grpSpPr>
        <p:sp>
          <p:nvSpPr>
            <p:cNvPr id="9" name="Freeform 9"/>
            <p:cNvSpPr/>
            <p:nvPr/>
          </p:nvSpPr>
          <p:spPr>
            <a:xfrm>
              <a:off x="0" y="0"/>
              <a:ext cx="1379566" cy="406400"/>
            </a:xfrm>
            <a:custGeom>
              <a:avLst/>
              <a:gdLst/>
              <a:ahLst/>
              <a:cxnLst/>
              <a:rect l="l" t="t" r="r" b="b"/>
              <a:pathLst>
                <a:path w="1379566" h="406400">
                  <a:moveTo>
                    <a:pt x="1176366" y="0"/>
                  </a:moveTo>
                  <a:cubicBezTo>
                    <a:pt x="1288590" y="0"/>
                    <a:pt x="1379566" y="90976"/>
                    <a:pt x="1379566" y="203200"/>
                  </a:cubicBezTo>
                  <a:cubicBezTo>
                    <a:pt x="1379566" y="315424"/>
                    <a:pt x="1288590" y="406400"/>
                    <a:pt x="1176366" y="406400"/>
                  </a:cubicBezTo>
                  <a:lnTo>
                    <a:pt x="203200" y="406400"/>
                  </a:lnTo>
                  <a:cubicBezTo>
                    <a:pt x="90976" y="406400"/>
                    <a:pt x="0" y="315424"/>
                    <a:pt x="0" y="203200"/>
                  </a:cubicBezTo>
                  <a:cubicBezTo>
                    <a:pt x="0" y="90976"/>
                    <a:pt x="90976" y="0"/>
                    <a:pt x="203200" y="0"/>
                  </a:cubicBezTo>
                  <a:close/>
                </a:path>
              </a:pathLst>
            </a:custGeom>
            <a:solidFill>
              <a:srgbClr val="5B7396"/>
            </a:solidFill>
          </p:spPr>
        </p:sp>
        <p:sp>
          <p:nvSpPr>
            <p:cNvPr id="10" name="TextBox 10"/>
            <p:cNvSpPr txBox="1"/>
            <p:nvPr/>
          </p:nvSpPr>
          <p:spPr>
            <a:xfrm>
              <a:off x="0" y="-57150"/>
              <a:ext cx="1379566" cy="463550"/>
            </a:xfrm>
            <a:prstGeom prst="rect">
              <a:avLst/>
            </a:prstGeom>
          </p:spPr>
          <p:txBody>
            <a:bodyPr lIns="50800" tIns="50800" rIns="50800" bIns="50800" rtlCol="0" anchor="ctr"/>
            <a:lstStyle/>
            <a:p>
              <a:pPr algn="ctr">
                <a:lnSpc>
                  <a:spcPts val="3105"/>
                </a:lnSpc>
              </a:pPr>
            </a:p>
          </p:txBody>
        </p:sp>
      </p:grpSp>
      <p:sp>
        <p:nvSpPr>
          <p:cNvPr id="11" name="TextBox 11"/>
          <p:cNvSpPr txBox="1"/>
          <p:nvPr/>
        </p:nvSpPr>
        <p:spPr>
          <a:xfrm>
            <a:off x="7930343" y="2171756"/>
            <a:ext cx="2427315" cy="558165"/>
          </a:xfrm>
          <a:prstGeom prst="rect">
            <a:avLst/>
          </a:prstGeom>
        </p:spPr>
        <p:txBody>
          <a:bodyPr lIns="0" tIns="0" rIns="0" bIns="0" rtlCol="0" anchor="t">
            <a:spAutoFit/>
          </a:bodyPr>
          <a:lstStyle/>
          <a:p>
            <a:pPr marL="0" lvl="0" indent="0" algn="ctr">
              <a:lnSpc>
                <a:spcPts val="4355"/>
              </a:lnSpc>
              <a:spcBef>
                <a:spcPct val="0"/>
              </a:spcBef>
            </a:pPr>
            <a:r>
              <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part  </a:t>
            </a:r>
            <a:r>
              <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four</a:t>
            </a:r>
            <a:endPar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2" name="TextBox 12"/>
          <p:cNvSpPr txBox="1"/>
          <p:nvPr/>
        </p:nvSpPr>
        <p:spPr>
          <a:xfrm>
            <a:off x="3124200" y="3744595"/>
            <a:ext cx="12626975" cy="1370330"/>
          </a:xfrm>
          <a:prstGeom prst="rect">
            <a:avLst/>
          </a:prstGeom>
        </p:spPr>
        <p:txBody>
          <a:bodyPr wrap="square" lIns="0" tIns="0" rIns="0" bIns="0" rtlCol="0" anchor="t">
            <a:spAutoFit/>
          </a:bodyPr>
          <a:lstStyle/>
          <a:p>
            <a:pPr marL="0" lvl="0" indent="0" algn="ctr">
              <a:lnSpc>
                <a:spcPts val="10690"/>
              </a:lnSpc>
              <a:spcBef>
                <a:spcPct val="0"/>
              </a:spcBef>
            </a:pPr>
            <a:r>
              <a:rPr lang="en-US" altLang="zh-CN" sz="72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 Core Project Contributions</a:t>
            </a:r>
            <a:endParaRPr lang="en-US" altLang="zh-CN" sz="72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9"/>
          <p:cNvGrpSpPr/>
          <p:nvPr/>
        </p:nvGrpSpPr>
        <p:grpSpPr>
          <a:xfrm rot="0">
            <a:off x="0" y="2476435"/>
            <a:ext cx="10212336" cy="5829913"/>
            <a:chOff x="0" y="0"/>
            <a:chExt cx="51489424" cy="29393752"/>
          </a:xfrm>
        </p:grpSpPr>
        <p:sp>
          <p:nvSpPr>
            <p:cNvPr id="10" name="Freeform 10"/>
            <p:cNvSpPr/>
            <p:nvPr/>
          </p:nvSpPr>
          <p:spPr>
            <a:xfrm>
              <a:off x="0" y="0"/>
              <a:ext cx="51489437" cy="29393744"/>
            </a:xfrm>
            <a:custGeom>
              <a:avLst/>
              <a:gdLst/>
              <a:ahLst/>
              <a:cxnLst/>
              <a:rect l="l" t="t" r="r" b="b"/>
              <a:pathLst>
                <a:path w="51489437" h="29393744">
                  <a:moveTo>
                    <a:pt x="0" y="0"/>
                  </a:moveTo>
                  <a:lnTo>
                    <a:pt x="51489437" y="0"/>
                  </a:lnTo>
                  <a:lnTo>
                    <a:pt x="51489437" y="29393744"/>
                  </a:lnTo>
                  <a:lnTo>
                    <a:pt x="0" y="29393744"/>
                  </a:lnTo>
                </a:path>
              </a:pathLst>
            </a:custGeom>
            <a:blipFill>
              <a:blip r:embed="rId1"/>
              <a:stretch>
                <a:fillRect l="-706" r="-706"/>
              </a:stretch>
            </a:blipFill>
          </p:spPr>
        </p:sp>
      </p:grpSp>
      <p:grpSp>
        <p:nvGrpSpPr>
          <p:cNvPr id="11" name="Group 11"/>
          <p:cNvGrpSpPr/>
          <p:nvPr/>
        </p:nvGrpSpPr>
        <p:grpSpPr>
          <a:xfrm rot="0">
            <a:off x="8738870" y="1943100"/>
            <a:ext cx="8934450" cy="7457440"/>
            <a:chOff x="-46828" y="-427807"/>
            <a:chExt cx="2721245" cy="1964100"/>
          </a:xfrm>
        </p:grpSpPr>
        <p:sp>
          <p:nvSpPr>
            <p:cNvPr id="12" name="Freeform 12"/>
            <p:cNvSpPr/>
            <p:nvPr/>
          </p:nvSpPr>
          <p:spPr>
            <a:xfrm>
              <a:off x="-46828" y="-427807"/>
              <a:ext cx="2721245" cy="1964100"/>
            </a:xfrm>
            <a:custGeom>
              <a:avLst/>
              <a:gdLst/>
              <a:ahLst/>
              <a:cxnLst/>
              <a:rect l="l" t="t" r="r" b="b"/>
              <a:pathLst>
                <a:path w="2674417" h="1137852">
                  <a:moveTo>
                    <a:pt x="0" y="0"/>
                  </a:moveTo>
                  <a:lnTo>
                    <a:pt x="2674417" y="0"/>
                  </a:lnTo>
                  <a:lnTo>
                    <a:pt x="2674417" y="1137852"/>
                  </a:lnTo>
                  <a:lnTo>
                    <a:pt x="0" y="1137852"/>
                  </a:lnTo>
                  <a:close/>
                </a:path>
              </a:pathLst>
            </a:custGeom>
            <a:solidFill>
              <a:srgbClr val="5B7396"/>
            </a:solidFill>
            <a:ln cap="sq">
              <a:noFill/>
              <a:prstDash val="solid"/>
              <a:miter/>
            </a:ln>
          </p:spPr>
        </p:sp>
        <p:sp>
          <p:nvSpPr>
            <p:cNvPr id="13" name="TextBox 13"/>
            <p:cNvSpPr txBox="1"/>
            <p:nvPr/>
          </p:nvSpPr>
          <p:spPr>
            <a:xfrm>
              <a:off x="0" y="-207015"/>
              <a:ext cx="2674417" cy="1175952"/>
            </a:xfrm>
            <a:prstGeom prst="rect">
              <a:avLst/>
            </a:prstGeom>
          </p:spPr>
          <p:txBody>
            <a:bodyPr lIns="50800" tIns="50800" rIns="50800" bIns="50800" rtlCol="0" anchor="ctr"/>
            <a:lstStyle/>
            <a:p>
              <a:pPr marL="0" lvl="0" indent="0" algn="ctr">
                <a:lnSpc>
                  <a:spcPts val="2660"/>
                </a:lnSpc>
                <a:spcBef>
                  <a:spcPct val="0"/>
                </a:spcBef>
              </a:pPr>
            </a:p>
          </p:txBody>
        </p:sp>
      </p:grpSp>
      <p:sp>
        <p:nvSpPr>
          <p:cNvPr id="2" name="Freeform 2"/>
          <p:cNvSpPr/>
          <p:nvPr/>
        </p:nvSpPr>
        <p:spPr>
          <a:xfrm>
            <a:off x="-325683" y="-1072367"/>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flipH="1" flipV="1">
            <a:off x="-2381475" y="-841578"/>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TextBox 8"/>
          <p:cNvSpPr txBox="1"/>
          <p:nvPr/>
        </p:nvSpPr>
        <p:spPr>
          <a:xfrm>
            <a:off x="4343400" y="869315"/>
            <a:ext cx="11918315" cy="815340"/>
          </a:xfrm>
          <a:prstGeom prst="rect">
            <a:avLst/>
          </a:prstGeom>
        </p:spPr>
        <p:txBody>
          <a:bodyPr wrap="square" lIns="0" tIns="0" rIns="0" bIns="0" rtlCol="0" anchor="t">
            <a:spAutoFit/>
          </a:bodyPr>
          <a:lstStyle/>
          <a:p>
            <a:pPr algn="ctr">
              <a:lnSpc>
                <a:spcPts val="6360"/>
              </a:lnSpc>
            </a:pPr>
            <a:r>
              <a:rPr lang="en-US" altLang="zh-CN" sz="6600">
                <a:solidFill>
                  <a:srgbClr val="100F0D"/>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Core Project Contributions</a:t>
            </a:r>
            <a:endParaRPr lang="en-US" altLang="zh-CN" sz="6600">
              <a:solidFill>
                <a:srgbClr val="100F0D"/>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sp>
        <p:nvSpPr>
          <p:cNvPr id="14" name="TextBox 14"/>
          <p:cNvSpPr txBox="1"/>
          <p:nvPr/>
        </p:nvSpPr>
        <p:spPr>
          <a:xfrm>
            <a:off x="9219930" y="2171518"/>
            <a:ext cx="7906783" cy="5782945"/>
          </a:xfrm>
          <a:prstGeom prst="rect">
            <a:avLst/>
          </a:prstGeom>
        </p:spPr>
        <p:txBody>
          <a:bodyPr lIns="0" tIns="0" rIns="0" bIns="0" rtlCol="0" anchor="t">
            <a:spAutoFit/>
          </a:bodyPr>
          <a:lstStyle/>
          <a:p>
            <a:pPr algn="just">
              <a:lnSpc>
                <a:spcPct val="100000"/>
              </a:lnSpc>
            </a:pPr>
            <a:r>
              <a:rPr lang="en-US" altLang="zh-CN" sz="3200">
                <a:solidFill>
                  <a:schemeClr val="bg1"/>
                </a:solidFill>
                <a:ea typeface="思源黑体 2" panose="020B0500000000000000" charset="-122"/>
                <a:cs typeface="+mn-lt"/>
                <a:sym typeface="思源黑体 2" panose="020B0500000000000000" charset="-122"/>
              </a:rPr>
              <a:t>1. The existing AI algorithm is mainly minimax algorithm focusing on the 6 * 7 board game, which has already trained out a literally smartest AI, While this may not be as efficient when facing a larger game board. Our project tries to find out whether other methods can achieve an unexpected outcomes in a larger game board with different rules and more players.</a:t>
            </a:r>
            <a:endParaRPr lang="en-US" altLang="zh-CN" sz="3200">
              <a:solidFill>
                <a:schemeClr val="bg1"/>
              </a:solidFill>
              <a:ea typeface="思源黑体 2" panose="020B0500000000000000" charset="-122"/>
              <a:cs typeface="+mn-lt"/>
              <a:sym typeface="思源黑体 2" panose="020B0500000000000000" charset="-122"/>
            </a:endParaRPr>
          </a:p>
          <a:p>
            <a:pPr algn="just">
              <a:lnSpc>
                <a:spcPct val="100000"/>
              </a:lnSpc>
            </a:pPr>
            <a:endParaRPr lang="en-US" altLang="zh-CN" sz="3200">
              <a:solidFill>
                <a:schemeClr val="bg1"/>
              </a:solidFill>
              <a:ea typeface="思源黑体 2" panose="020B0500000000000000" charset="-122"/>
              <a:cs typeface="+mn-lt"/>
              <a:sym typeface="思源黑体 2" panose="020B0500000000000000" charset="-122"/>
            </a:endParaRPr>
          </a:p>
          <a:p>
            <a:pPr algn="just">
              <a:lnSpc>
                <a:spcPct val="100000"/>
              </a:lnSpc>
            </a:pPr>
            <a:r>
              <a:rPr lang="en-US" altLang="zh-CN" sz="3200">
                <a:solidFill>
                  <a:schemeClr val="bg1"/>
                </a:solidFill>
                <a:ea typeface="思源黑体 2" panose="020B0500000000000000" charset="-122"/>
                <a:cs typeface="+mn-lt"/>
                <a:sym typeface="思源黑体 2" panose="020B0500000000000000" charset="-122"/>
              </a:rPr>
              <a:t>2. </a:t>
            </a:r>
            <a:endParaRPr lang="en-US" altLang="zh-CN" sz="3200">
              <a:solidFill>
                <a:schemeClr val="bg1"/>
              </a:solidFill>
              <a:ea typeface="思源黑体 2" panose="020B0500000000000000" charset="-122"/>
              <a:cs typeface="+mn-lt"/>
              <a:sym typeface="思源黑体 2" panose="020B0500000000000000" charset="-122"/>
            </a:endParaRPr>
          </a:p>
          <a:p>
            <a:pPr algn="just">
              <a:lnSpc>
                <a:spcPts val="2855"/>
              </a:lnSpc>
            </a:pPr>
            <a:endParaRPr lang="en-US" altLang="zh-CN" sz="3200">
              <a:solidFill>
                <a:schemeClr val="bg1"/>
              </a:solidFill>
              <a:ea typeface="思源黑体 2" panose="020B0500000000000000" charset="-122"/>
              <a:cs typeface="+mn-lt"/>
              <a:sym typeface="思源黑体 2" panose="020B0500000000000000"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58484">
            <a:off x="7745252" y="4842310"/>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rot="-158484">
            <a:off x="9730021" y="6474094"/>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0">
            <a:off x="1565391" y="6519718"/>
            <a:ext cx="3366158" cy="630807"/>
            <a:chOff x="0" y="0"/>
            <a:chExt cx="916223" cy="171697"/>
          </a:xfrm>
        </p:grpSpPr>
        <p:sp>
          <p:nvSpPr>
            <p:cNvPr id="5" name="Freeform 5"/>
            <p:cNvSpPr/>
            <p:nvPr/>
          </p:nvSpPr>
          <p:spPr>
            <a:xfrm>
              <a:off x="0" y="0"/>
              <a:ext cx="916223" cy="171697"/>
            </a:xfrm>
            <a:custGeom>
              <a:avLst/>
              <a:gdLst/>
              <a:ahLst/>
              <a:cxnLst/>
              <a:rect l="l" t="t" r="r" b="b"/>
              <a:pathLst>
                <a:path w="916223" h="171697">
                  <a:moveTo>
                    <a:pt x="85849" y="0"/>
                  </a:moveTo>
                  <a:lnTo>
                    <a:pt x="830375" y="0"/>
                  </a:lnTo>
                  <a:cubicBezTo>
                    <a:pt x="853143" y="0"/>
                    <a:pt x="874979" y="9045"/>
                    <a:pt x="891079" y="25144"/>
                  </a:cubicBezTo>
                  <a:cubicBezTo>
                    <a:pt x="907178" y="41244"/>
                    <a:pt x="916223" y="63080"/>
                    <a:pt x="916223" y="85849"/>
                  </a:cubicBezTo>
                  <a:lnTo>
                    <a:pt x="916223" y="85849"/>
                  </a:lnTo>
                  <a:cubicBezTo>
                    <a:pt x="916223" y="133261"/>
                    <a:pt x="877787" y="171697"/>
                    <a:pt x="830375" y="171697"/>
                  </a:cubicBezTo>
                  <a:lnTo>
                    <a:pt x="85849" y="171697"/>
                  </a:lnTo>
                  <a:cubicBezTo>
                    <a:pt x="38436" y="171697"/>
                    <a:pt x="0" y="133261"/>
                    <a:pt x="0" y="85849"/>
                  </a:cubicBezTo>
                  <a:lnTo>
                    <a:pt x="0" y="85849"/>
                  </a:lnTo>
                  <a:cubicBezTo>
                    <a:pt x="0" y="38436"/>
                    <a:pt x="38436" y="0"/>
                    <a:pt x="85849" y="0"/>
                  </a:cubicBezTo>
                  <a:close/>
                </a:path>
              </a:pathLst>
            </a:custGeom>
            <a:solidFill>
              <a:srgbClr val="5B7396"/>
            </a:solidFill>
          </p:spPr>
        </p:sp>
        <p:sp>
          <p:nvSpPr>
            <p:cNvPr id="6" name="TextBox 6"/>
            <p:cNvSpPr txBox="1"/>
            <p:nvPr/>
          </p:nvSpPr>
          <p:spPr>
            <a:xfrm>
              <a:off x="0" y="-57150"/>
              <a:ext cx="916223" cy="228847"/>
            </a:xfrm>
            <a:prstGeom prst="rect">
              <a:avLst/>
            </a:prstGeom>
          </p:spPr>
          <p:txBody>
            <a:bodyPr lIns="50800" tIns="50800" rIns="50800" bIns="50800" rtlCol="0" anchor="ctr"/>
            <a:lstStyle/>
            <a:p>
              <a:pPr algn="ctr">
                <a:lnSpc>
                  <a:spcPts val="3210"/>
                </a:lnSpc>
              </a:pPr>
            </a:p>
          </p:txBody>
        </p:sp>
      </p:grpSp>
      <p:sp>
        <p:nvSpPr>
          <p:cNvPr id="7" name="Freeform 7"/>
          <p:cNvSpPr/>
          <p:nvPr/>
        </p:nvSpPr>
        <p:spPr>
          <a:xfrm>
            <a:off x="1880431" y="6631268"/>
            <a:ext cx="382735" cy="407707"/>
          </a:xfrm>
          <a:custGeom>
            <a:avLst/>
            <a:gdLst/>
            <a:ahLst/>
            <a:cxnLst/>
            <a:rect l="l" t="t" r="r" b="b"/>
            <a:pathLst>
              <a:path w="382735" h="407707">
                <a:moveTo>
                  <a:pt x="0" y="0"/>
                </a:moveTo>
                <a:lnTo>
                  <a:pt x="382735" y="0"/>
                </a:lnTo>
                <a:lnTo>
                  <a:pt x="382735" y="407706"/>
                </a:lnTo>
                <a:lnTo>
                  <a:pt x="0" y="40770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8" name="Group 8"/>
          <p:cNvGrpSpPr/>
          <p:nvPr/>
        </p:nvGrpSpPr>
        <p:grpSpPr>
          <a:xfrm rot="0">
            <a:off x="5162608" y="6519718"/>
            <a:ext cx="3366158" cy="630807"/>
            <a:chOff x="0" y="0"/>
            <a:chExt cx="916223" cy="171697"/>
          </a:xfrm>
        </p:grpSpPr>
        <p:sp>
          <p:nvSpPr>
            <p:cNvPr id="9" name="Freeform 9"/>
            <p:cNvSpPr/>
            <p:nvPr/>
          </p:nvSpPr>
          <p:spPr>
            <a:xfrm>
              <a:off x="0" y="0"/>
              <a:ext cx="916223" cy="171697"/>
            </a:xfrm>
            <a:custGeom>
              <a:avLst/>
              <a:gdLst/>
              <a:ahLst/>
              <a:cxnLst/>
              <a:rect l="l" t="t" r="r" b="b"/>
              <a:pathLst>
                <a:path w="916223" h="171697">
                  <a:moveTo>
                    <a:pt x="85849" y="0"/>
                  </a:moveTo>
                  <a:lnTo>
                    <a:pt x="830375" y="0"/>
                  </a:lnTo>
                  <a:cubicBezTo>
                    <a:pt x="853143" y="0"/>
                    <a:pt x="874979" y="9045"/>
                    <a:pt x="891079" y="25144"/>
                  </a:cubicBezTo>
                  <a:cubicBezTo>
                    <a:pt x="907178" y="41244"/>
                    <a:pt x="916223" y="63080"/>
                    <a:pt x="916223" y="85849"/>
                  </a:cubicBezTo>
                  <a:lnTo>
                    <a:pt x="916223" y="85849"/>
                  </a:lnTo>
                  <a:cubicBezTo>
                    <a:pt x="916223" y="133261"/>
                    <a:pt x="877787" y="171697"/>
                    <a:pt x="830375" y="171697"/>
                  </a:cubicBezTo>
                  <a:lnTo>
                    <a:pt x="85849" y="171697"/>
                  </a:lnTo>
                  <a:cubicBezTo>
                    <a:pt x="38436" y="171697"/>
                    <a:pt x="0" y="133261"/>
                    <a:pt x="0" y="85849"/>
                  </a:cubicBezTo>
                  <a:lnTo>
                    <a:pt x="0" y="85849"/>
                  </a:lnTo>
                  <a:cubicBezTo>
                    <a:pt x="0" y="38436"/>
                    <a:pt x="38436" y="0"/>
                    <a:pt x="85849" y="0"/>
                  </a:cubicBezTo>
                  <a:close/>
                </a:path>
              </a:pathLst>
            </a:custGeom>
            <a:solidFill>
              <a:srgbClr val="000000">
                <a:alpha val="0"/>
              </a:srgbClr>
            </a:solidFill>
            <a:ln w="19050" cap="rnd">
              <a:solidFill>
                <a:srgbClr val="5B7396"/>
              </a:solidFill>
              <a:prstDash val="solid"/>
              <a:round/>
            </a:ln>
          </p:spPr>
        </p:sp>
        <p:sp>
          <p:nvSpPr>
            <p:cNvPr id="10" name="TextBox 10"/>
            <p:cNvSpPr txBox="1"/>
            <p:nvPr/>
          </p:nvSpPr>
          <p:spPr>
            <a:xfrm>
              <a:off x="0" y="-57150"/>
              <a:ext cx="916223" cy="228847"/>
            </a:xfrm>
            <a:prstGeom prst="rect">
              <a:avLst/>
            </a:prstGeom>
          </p:spPr>
          <p:txBody>
            <a:bodyPr lIns="50800" tIns="50800" rIns="50800" bIns="50800" rtlCol="0" anchor="ctr"/>
            <a:lstStyle/>
            <a:p>
              <a:pPr algn="ctr">
                <a:lnSpc>
                  <a:spcPts val="3210"/>
                </a:lnSpc>
              </a:pPr>
            </a:p>
          </p:txBody>
        </p:sp>
      </p:grpSp>
      <p:sp>
        <p:nvSpPr>
          <p:cNvPr id="11" name="Freeform 11"/>
          <p:cNvSpPr/>
          <p:nvPr/>
        </p:nvSpPr>
        <p:spPr>
          <a:xfrm>
            <a:off x="5477648" y="6631268"/>
            <a:ext cx="382735" cy="407707"/>
          </a:xfrm>
          <a:custGeom>
            <a:avLst/>
            <a:gdLst/>
            <a:ahLst/>
            <a:cxnLst/>
            <a:rect l="l" t="t" r="r" b="b"/>
            <a:pathLst>
              <a:path w="382735" h="407707">
                <a:moveTo>
                  <a:pt x="0" y="0"/>
                </a:moveTo>
                <a:lnTo>
                  <a:pt x="382735" y="0"/>
                </a:lnTo>
                <a:lnTo>
                  <a:pt x="382735" y="407706"/>
                </a:lnTo>
                <a:lnTo>
                  <a:pt x="0" y="40770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2" name="TextBox 12"/>
          <p:cNvSpPr txBox="1"/>
          <p:nvPr/>
        </p:nvSpPr>
        <p:spPr>
          <a:xfrm>
            <a:off x="1828800" y="3771900"/>
            <a:ext cx="16993870" cy="1816735"/>
          </a:xfrm>
          <a:prstGeom prst="rect">
            <a:avLst/>
          </a:prstGeom>
        </p:spPr>
        <p:txBody>
          <a:bodyPr wrap="square" lIns="0" tIns="0" rIns="0" bIns="0" rtlCol="0" anchor="t">
            <a:spAutoFit/>
          </a:bodyPr>
          <a:lstStyle/>
          <a:p>
            <a:pPr algn="l">
              <a:lnSpc>
                <a:spcPts val="14170"/>
              </a:lnSpc>
            </a:pPr>
            <a:r>
              <a:rPr lang="en-US" sz="10195">
                <a:solidFill>
                  <a:srgbClr val="1E1E1E"/>
                </a:solidFill>
                <a:latin typeface="+mj-lt"/>
                <a:ea typeface="UD Digi Kyokasho N-B" panose="02020700000000000000" charset="-128"/>
                <a:cs typeface="+mj-lt"/>
                <a:sym typeface="字由点字倔强黑" panose="00020600040101010101" charset="-122"/>
              </a:rPr>
              <a:t>QUESTION &amp; ANSWER</a:t>
            </a:r>
            <a:endParaRPr lang="en-US" sz="10195">
              <a:solidFill>
                <a:srgbClr val="1E1E1E"/>
              </a:solidFill>
              <a:latin typeface="+mj-lt"/>
              <a:ea typeface="UD Digi Kyokasho N-B" panose="02020700000000000000" charset="-128"/>
              <a:cs typeface="+mj-lt"/>
              <a:sym typeface="字由点字倔强黑" panose="00020600040101010101" charset="-122"/>
            </a:endParaRPr>
          </a:p>
        </p:txBody>
      </p:sp>
      <p:sp>
        <p:nvSpPr>
          <p:cNvPr id="13" name="TextBox 13"/>
          <p:cNvSpPr txBox="1"/>
          <p:nvPr/>
        </p:nvSpPr>
        <p:spPr>
          <a:xfrm>
            <a:off x="1565391" y="2147615"/>
            <a:ext cx="6423473" cy="1695381"/>
          </a:xfrm>
          <a:prstGeom prst="rect">
            <a:avLst/>
          </a:prstGeom>
        </p:spPr>
        <p:txBody>
          <a:bodyPr lIns="0" tIns="0" rIns="0" bIns="0" rtlCol="0" anchor="t">
            <a:spAutoFit/>
          </a:bodyPr>
          <a:lstStyle/>
          <a:p>
            <a:pPr algn="l">
              <a:lnSpc>
                <a:spcPts val="12530"/>
              </a:lnSpc>
            </a:pPr>
            <a:r>
              <a:rPr lang="en-US" sz="8295" b="1">
                <a:solidFill>
                  <a:srgbClr val="5B7396"/>
                </a:solidFill>
                <a:latin typeface="Akzidenz-Grotesk Medium" panose="02000603030000020004"/>
                <a:ea typeface="Akzidenz-Grotesk Medium" panose="02000603030000020004"/>
                <a:cs typeface="Akzidenz-Grotesk Medium" panose="02000603030000020004"/>
                <a:sym typeface="Akzidenz-Grotesk Medium" panose="02000603030000020004"/>
              </a:rPr>
              <a:t>Thank you</a:t>
            </a:r>
            <a:endParaRPr lang="en-US" sz="8295" b="1">
              <a:solidFill>
                <a:srgbClr val="5B7396"/>
              </a:solidFill>
              <a:latin typeface="Akzidenz-Grotesk Medium" panose="02000603030000020004"/>
              <a:ea typeface="Akzidenz-Grotesk Medium" panose="02000603030000020004"/>
              <a:cs typeface="Akzidenz-Grotesk Medium" panose="02000603030000020004"/>
              <a:sym typeface="Akzidenz-Grotesk Medium" panose="02000603030000020004"/>
            </a:endParaRPr>
          </a:p>
        </p:txBody>
      </p:sp>
      <p:sp>
        <p:nvSpPr>
          <p:cNvPr id="15" name="TextBox 15"/>
          <p:cNvSpPr txBox="1"/>
          <p:nvPr/>
        </p:nvSpPr>
        <p:spPr>
          <a:xfrm>
            <a:off x="2373841" y="6609832"/>
            <a:ext cx="2409840" cy="398145"/>
          </a:xfrm>
          <a:prstGeom prst="rect">
            <a:avLst/>
          </a:prstGeom>
        </p:spPr>
        <p:txBody>
          <a:bodyPr lIns="0" tIns="0" rIns="0" bIns="0" rtlCol="0" anchor="t">
            <a:spAutoFit/>
          </a:bodyPr>
          <a:lstStyle/>
          <a:p>
            <a:pPr algn="l">
              <a:lnSpc>
                <a:spcPts val="3105"/>
              </a:lnSpc>
            </a:pPr>
            <a:r>
              <a:rPr lang="en-US" sz="222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group  17</a:t>
            </a:r>
            <a:endParaRPr lang="en-US" sz="222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6" name="TextBox 16"/>
          <p:cNvSpPr txBox="1"/>
          <p:nvPr/>
        </p:nvSpPr>
        <p:spPr>
          <a:xfrm>
            <a:off x="5971059" y="6609832"/>
            <a:ext cx="2409840" cy="398145"/>
          </a:xfrm>
          <a:prstGeom prst="rect">
            <a:avLst/>
          </a:prstGeom>
        </p:spPr>
        <p:txBody>
          <a:bodyPr lIns="0" tIns="0" rIns="0" bIns="0" rtlCol="0" anchor="t">
            <a:spAutoFit/>
          </a:bodyPr>
          <a:lstStyle/>
          <a:p>
            <a:pPr algn="l">
              <a:lnSpc>
                <a:spcPts val="3105"/>
              </a:lnSpc>
            </a:pPr>
            <a:r>
              <a:rPr lang="zh-CN" altLang="en-US" sz="2220">
                <a:solidFill>
                  <a:srgbClr val="1E1E1E"/>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章顺杰，罗天辰</a:t>
            </a:r>
            <a:endParaRPr lang="en-US" sz="2220">
              <a:solidFill>
                <a:srgbClr val="1E1E1E"/>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7" name="Freeform 17"/>
          <p:cNvSpPr/>
          <p:nvPr/>
        </p:nvSpPr>
        <p:spPr>
          <a:xfrm>
            <a:off x="1183168" y="-4844097"/>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9">
              <a:alphaModFix amt="35000"/>
              <a:extLst>
                <a:ext uri="{96DAC541-7B7A-43D3-8B79-37D633B846F1}">
                  <asvg:svgBlip xmlns:asvg="http://schemas.microsoft.com/office/drawing/2016/SVG/main" r:embed="rId10"/>
                </a:ext>
              </a:extLst>
            </a:blip>
            <a:stretch>
              <a:fillRect/>
            </a:stretch>
          </a:blipFill>
          <a:ln cap="sq">
            <a:noFill/>
            <a:prstDash val="solid"/>
            <a:miter/>
          </a:ln>
        </p:spPr>
      </p:sp>
      <p:sp>
        <p:nvSpPr>
          <p:cNvPr id="18" name="Freeform 18"/>
          <p:cNvSpPr/>
          <p:nvPr/>
        </p:nvSpPr>
        <p:spPr>
          <a:xfrm flipH="1" flipV="1">
            <a:off x="-2985814" y="-889353"/>
            <a:ext cx="6234284" cy="2864817"/>
          </a:xfrm>
          <a:custGeom>
            <a:avLst/>
            <a:gdLst/>
            <a:ahLst/>
            <a:cxnLst/>
            <a:rect l="l" t="t" r="r" b="b"/>
            <a:pathLst>
              <a:path w="6234284" h="2864817">
                <a:moveTo>
                  <a:pt x="6234284" y="2864816"/>
                </a:moveTo>
                <a:lnTo>
                  <a:pt x="0" y="2864816"/>
                </a:lnTo>
                <a:lnTo>
                  <a:pt x="0" y="0"/>
                </a:lnTo>
                <a:lnTo>
                  <a:pt x="6234284" y="0"/>
                </a:lnTo>
                <a:lnTo>
                  <a:pt x="6234284" y="2864816"/>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19" name="Freeform 19"/>
          <p:cNvSpPr/>
          <p:nvPr/>
        </p:nvSpPr>
        <p:spPr>
          <a:xfrm rot="-158484">
            <a:off x="11596700" y="6508618"/>
            <a:ext cx="13022180" cy="5984032"/>
          </a:xfrm>
          <a:custGeom>
            <a:avLst/>
            <a:gdLst/>
            <a:ahLst/>
            <a:cxnLst/>
            <a:rect l="l" t="t" r="r" b="b"/>
            <a:pathLst>
              <a:path w="13022180" h="5984032">
                <a:moveTo>
                  <a:pt x="0" y="0"/>
                </a:moveTo>
                <a:lnTo>
                  <a:pt x="13022179" y="0"/>
                </a:lnTo>
                <a:lnTo>
                  <a:pt x="13022179" y="5984033"/>
                </a:lnTo>
                <a:lnTo>
                  <a:pt x="0" y="5984033"/>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072056">
            <a:off x="-4765044" y="-772803"/>
            <a:ext cx="9530089" cy="4585031"/>
            <a:chOff x="0" y="0"/>
            <a:chExt cx="12706785" cy="6113375"/>
          </a:xfrm>
        </p:grpSpPr>
        <p:sp>
          <p:nvSpPr>
            <p:cNvPr id="3" name="Freeform 3"/>
            <p:cNvSpPr/>
            <p:nvPr/>
          </p:nvSpPr>
          <p:spPr>
            <a:xfrm rot="-158484">
              <a:off x="97120" y="220153"/>
              <a:ext cx="9656526" cy="4437427"/>
            </a:xfrm>
            <a:custGeom>
              <a:avLst/>
              <a:gdLst/>
              <a:ahLst/>
              <a:cxnLst/>
              <a:rect l="l" t="t" r="r" b="b"/>
              <a:pathLst>
                <a:path w="9656526" h="4437427">
                  <a:moveTo>
                    <a:pt x="0" y="0"/>
                  </a:moveTo>
                  <a:lnTo>
                    <a:pt x="9656526" y="0"/>
                  </a:lnTo>
                  <a:lnTo>
                    <a:pt x="9656526" y="4437427"/>
                  </a:lnTo>
                  <a:lnTo>
                    <a:pt x="0" y="4437427"/>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4" name="Freeform 4"/>
            <p:cNvSpPr/>
            <p:nvPr/>
          </p:nvSpPr>
          <p:spPr>
            <a:xfrm rot="-158484">
              <a:off x="1568914" y="1430194"/>
              <a:ext cx="9656526" cy="4437427"/>
            </a:xfrm>
            <a:custGeom>
              <a:avLst/>
              <a:gdLst/>
              <a:ahLst/>
              <a:cxnLst/>
              <a:rect l="l" t="t" r="r" b="b"/>
              <a:pathLst>
                <a:path w="9656526" h="4437427">
                  <a:moveTo>
                    <a:pt x="0" y="0"/>
                  </a:moveTo>
                  <a:lnTo>
                    <a:pt x="9656527" y="0"/>
                  </a:lnTo>
                  <a:lnTo>
                    <a:pt x="9656527" y="4437426"/>
                  </a:lnTo>
                  <a:lnTo>
                    <a:pt x="0" y="443742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rot="-158484">
              <a:off x="2953139" y="1455795"/>
              <a:ext cx="9656526" cy="4437427"/>
            </a:xfrm>
            <a:custGeom>
              <a:avLst/>
              <a:gdLst/>
              <a:ahLst/>
              <a:cxnLst/>
              <a:rect l="l" t="t" r="r" b="b"/>
              <a:pathLst>
                <a:path w="9656526" h="4437427">
                  <a:moveTo>
                    <a:pt x="0" y="0"/>
                  </a:moveTo>
                  <a:lnTo>
                    <a:pt x="9656527" y="0"/>
                  </a:lnTo>
                  <a:lnTo>
                    <a:pt x="9656527" y="4437427"/>
                  </a:lnTo>
                  <a:lnTo>
                    <a:pt x="0" y="443742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sp>
        <p:nvSpPr>
          <p:cNvPr id="6" name="TextBox 6"/>
          <p:cNvSpPr txBox="1"/>
          <p:nvPr/>
        </p:nvSpPr>
        <p:spPr>
          <a:xfrm>
            <a:off x="5334000" y="1833880"/>
            <a:ext cx="7935595" cy="1967865"/>
          </a:xfrm>
          <a:prstGeom prst="rect">
            <a:avLst/>
          </a:prstGeom>
        </p:spPr>
        <p:txBody>
          <a:bodyPr wrap="square" lIns="0" tIns="0" rIns="0" bIns="0" rtlCol="0" anchor="t">
            <a:spAutoFit/>
          </a:bodyPr>
          <a:lstStyle/>
          <a:p>
            <a:pPr algn="ctr">
              <a:lnSpc>
                <a:spcPts val="15345"/>
              </a:lnSpc>
            </a:pPr>
            <a:r>
              <a:rPr lang="en-US" altLang="zh-CN" sz="106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Contents</a:t>
            </a:r>
            <a:endParaRPr lang="en-US" altLang="zh-CN" sz="106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grpSp>
        <p:nvGrpSpPr>
          <p:cNvPr id="7" name="Group 7"/>
          <p:cNvGrpSpPr/>
          <p:nvPr>
            <p:custDataLst>
              <p:tags r:id="rId7"/>
            </p:custDataLst>
          </p:nvPr>
        </p:nvGrpSpPr>
        <p:grpSpPr>
          <a:xfrm rot="0">
            <a:off x="2996838" y="4610100"/>
            <a:ext cx="5623387" cy="1370682"/>
            <a:chOff x="0" y="0"/>
            <a:chExt cx="1481057" cy="361003"/>
          </a:xfrm>
        </p:grpSpPr>
        <p:sp>
          <p:nvSpPr>
            <p:cNvPr id="8" name="Freeform 8"/>
            <p:cNvSpPr/>
            <p:nvPr>
              <p:custDataLst>
                <p:tags r:id="rId8"/>
              </p:custDataLst>
            </p:nvPr>
          </p:nvSpPr>
          <p:spPr>
            <a:xfrm>
              <a:off x="0" y="0"/>
              <a:ext cx="1481056" cy="361003"/>
            </a:xfrm>
            <a:custGeom>
              <a:avLst/>
              <a:gdLst/>
              <a:ahLst/>
              <a:cxnLst/>
              <a:rect l="l" t="t" r="r" b="b"/>
              <a:pathLst>
                <a:path w="1481056" h="361003">
                  <a:moveTo>
                    <a:pt x="0" y="0"/>
                  </a:moveTo>
                  <a:lnTo>
                    <a:pt x="1481056" y="0"/>
                  </a:lnTo>
                  <a:lnTo>
                    <a:pt x="1481056" y="361003"/>
                  </a:lnTo>
                  <a:lnTo>
                    <a:pt x="0" y="361003"/>
                  </a:lnTo>
                  <a:close/>
                </a:path>
              </a:pathLst>
            </a:custGeom>
            <a:solidFill>
              <a:srgbClr val="CBDCDE">
                <a:alpha val="48627"/>
              </a:srgbClr>
            </a:solidFill>
            <a:ln cap="sq">
              <a:noFill/>
              <a:prstDash val="solid"/>
              <a:miter/>
            </a:ln>
          </p:spPr>
        </p:sp>
        <p:sp>
          <p:nvSpPr>
            <p:cNvPr id="9" name="TextBox 9"/>
            <p:cNvSpPr txBox="1"/>
            <p:nvPr/>
          </p:nvSpPr>
          <p:spPr>
            <a:xfrm>
              <a:off x="0" y="-57150"/>
              <a:ext cx="1481057" cy="418153"/>
            </a:xfrm>
            <a:prstGeom prst="rect">
              <a:avLst/>
            </a:prstGeom>
          </p:spPr>
          <p:txBody>
            <a:bodyPr lIns="50800" tIns="50800" rIns="50800" bIns="50800" rtlCol="0" anchor="ctr"/>
            <a:lstStyle/>
            <a:p>
              <a:pPr algn="ctr">
                <a:lnSpc>
                  <a:spcPts val="3105"/>
                </a:lnSpc>
              </a:pPr>
            </a:p>
          </p:txBody>
        </p:sp>
      </p:grpSp>
      <p:sp>
        <p:nvSpPr>
          <p:cNvPr id="10" name="TextBox 10"/>
          <p:cNvSpPr txBox="1"/>
          <p:nvPr>
            <p:custDataLst>
              <p:tags r:id="rId9"/>
            </p:custDataLst>
          </p:nvPr>
        </p:nvSpPr>
        <p:spPr>
          <a:xfrm>
            <a:off x="3744825" y="4790871"/>
            <a:ext cx="4882260" cy="676910"/>
          </a:xfrm>
          <a:prstGeom prst="rect">
            <a:avLst/>
          </a:prstGeom>
        </p:spPr>
        <p:txBody>
          <a:bodyPr lIns="0" tIns="0" rIns="0" bIns="0" rtlCol="0" anchor="t">
            <a:spAutoFit/>
          </a:bodyPr>
          <a:lstStyle/>
          <a:p>
            <a:pPr algn="l">
              <a:lnSpc>
                <a:spcPts val="5280"/>
              </a:lnSpc>
            </a:pPr>
            <a:r>
              <a:rPr lang="en-US" sz="44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introduction</a:t>
            </a:r>
            <a:endParaRPr lang="en-US" sz="44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11" name="TextBox 11"/>
          <p:cNvSpPr txBox="1"/>
          <p:nvPr>
            <p:custDataLst>
              <p:tags r:id="rId10"/>
            </p:custDataLst>
          </p:nvPr>
        </p:nvSpPr>
        <p:spPr>
          <a:xfrm>
            <a:off x="3810230" y="5527597"/>
            <a:ext cx="4779843" cy="215265"/>
          </a:xfrm>
          <a:prstGeom prst="rect">
            <a:avLst/>
          </a:prstGeom>
        </p:spPr>
        <p:txBody>
          <a:bodyPr lIns="0" tIns="0" rIns="0" bIns="0" rtlCol="0" anchor="t">
            <a:spAutoFit/>
          </a:bodyPr>
          <a:lstStyle/>
          <a:p>
            <a:pPr marL="0" lvl="0" indent="0" algn="l">
              <a:lnSpc>
                <a:spcPts val="1680"/>
              </a:lnSpc>
              <a:spcBef>
                <a:spcPct val="0"/>
              </a:spcBef>
            </a:pPr>
            <a:r>
              <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rPr>
              <a:t>Gaming  Background </a:t>
            </a:r>
            <a:endPar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endParaRPr>
          </a:p>
        </p:txBody>
      </p:sp>
      <p:grpSp>
        <p:nvGrpSpPr>
          <p:cNvPr id="12" name="Group 12"/>
          <p:cNvGrpSpPr/>
          <p:nvPr>
            <p:custDataLst>
              <p:tags r:id="rId11"/>
            </p:custDataLst>
          </p:nvPr>
        </p:nvGrpSpPr>
        <p:grpSpPr>
          <a:xfrm rot="0">
            <a:off x="2568467" y="4867071"/>
            <a:ext cx="856741" cy="856741"/>
            <a:chOff x="0" y="0"/>
            <a:chExt cx="812800" cy="812800"/>
          </a:xfrm>
        </p:grpSpPr>
        <p:sp>
          <p:nvSpPr>
            <p:cNvPr id="13" name="Freeform 13"/>
            <p:cNvSpPr/>
            <p:nvPr>
              <p:custDataLst>
                <p:tags r:id="rId12"/>
              </p:custDataLst>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B7396"/>
            </a:solidFill>
            <a:ln cap="sq">
              <a:noFill/>
              <a:prstDash val="solid"/>
              <a:miter/>
            </a:ln>
          </p:spPr>
        </p:sp>
        <p:sp>
          <p:nvSpPr>
            <p:cNvPr id="14" name="TextBox 14"/>
            <p:cNvSpPr txBox="1"/>
            <p:nvPr/>
          </p:nvSpPr>
          <p:spPr>
            <a:xfrm>
              <a:off x="76200" y="19050"/>
              <a:ext cx="660400" cy="717550"/>
            </a:xfrm>
            <a:prstGeom prst="rect">
              <a:avLst/>
            </a:prstGeom>
          </p:spPr>
          <p:txBody>
            <a:bodyPr lIns="50800" tIns="50800" rIns="50800" bIns="50800" rtlCol="0" anchor="ctr"/>
            <a:lstStyle/>
            <a:p>
              <a:pPr algn="ctr">
                <a:lnSpc>
                  <a:spcPts val="3105"/>
                </a:lnSpc>
              </a:pPr>
            </a:p>
          </p:txBody>
        </p:sp>
      </p:grpSp>
      <p:sp>
        <p:nvSpPr>
          <p:cNvPr id="15" name="TextBox 15"/>
          <p:cNvSpPr txBox="1"/>
          <p:nvPr>
            <p:custDataLst>
              <p:tags r:id="rId13"/>
            </p:custDataLst>
          </p:nvPr>
        </p:nvSpPr>
        <p:spPr>
          <a:xfrm>
            <a:off x="2526264" y="4953205"/>
            <a:ext cx="941146" cy="689644"/>
          </a:xfrm>
          <a:prstGeom prst="rect">
            <a:avLst/>
          </a:prstGeom>
        </p:spPr>
        <p:txBody>
          <a:bodyPr lIns="0" tIns="0" rIns="0" bIns="0" rtlCol="0" anchor="t">
            <a:spAutoFit/>
          </a:bodyPr>
          <a:lstStyle/>
          <a:p>
            <a:pPr algn="ctr">
              <a:lnSpc>
                <a:spcPts val="4725"/>
              </a:lnSpc>
            </a:pPr>
            <a:r>
              <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rPr>
              <a:t>01</a:t>
            </a:r>
            <a:endPar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grpSp>
        <p:nvGrpSpPr>
          <p:cNvPr id="16" name="Group 16"/>
          <p:cNvGrpSpPr/>
          <p:nvPr>
            <p:custDataLst>
              <p:tags r:id="rId14"/>
            </p:custDataLst>
          </p:nvPr>
        </p:nvGrpSpPr>
        <p:grpSpPr>
          <a:xfrm rot="0">
            <a:off x="10131488" y="4610100"/>
            <a:ext cx="5623387" cy="1370682"/>
            <a:chOff x="0" y="0"/>
            <a:chExt cx="1481057" cy="361003"/>
          </a:xfrm>
        </p:grpSpPr>
        <p:sp>
          <p:nvSpPr>
            <p:cNvPr id="17" name="Freeform 17"/>
            <p:cNvSpPr/>
            <p:nvPr>
              <p:custDataLst>
                <p:tags r:id="rId15"/>
              </p:custDataLst>
            </p:nvPr>
          </p:nvSpPr>
          <p:spPr>
            <a:xfrm>
              <a:off x="0" y="0"/>
              <a:ext cx="1481056" cy="361003"/>
            </a:xfrm>
            <a:custGeom>
              <a:avLst/>
              <a:gdLst/>
              <a:ahLst/>
              <a:cxnLst/>
              <a:rect l="l" t="t" r="r" b="b"/>
              <a:pathLst>
                <a:path w="1481056" h="361003">
                  <a:moveTo>
                    <a:pt x="0" y="0"/>
                  </a:moveTo>
                  <a:lnTo>
                    <a:pt x="1481056" y="0"/>
                  </a:lnTo>
                  <a:lnTo>
                    <a:pt x="1481056" y="361003"/>
                  </a:lnTo>
                  <a:lnTo>
                    <a:pt x="0" y="361003"/>
                  </a:lnTo>
                  <a:close/>
                </a:path>
              </a:pathLst>
            </a:custGeom>
            <a:solidFill>
              <a:srgbClr val="CBDCDE">
                <a:alpha val="48627"/>
              </a:srgbClr>
            </a:solidFill>
            <a:ln cap="sq">
              <a:noFill/>
              <a:prstDash val="solid"/>
              <a:miter/>
            </a:ln>
          </p:spPr>
        </p:sp>
        <p:sp>
          <p:nvSpPr>
            <p:cNvPr id="18" name="TextBox 18"/>
            <p:cNvSpPr txBox="1"/>
            <p:nvPr/>
          </p:nvSpPr>
          <p:spPr>
            <a:xfrm>
              <a:off x="0" y="-57150"/>
              <a:ext cx="1481057" cy="418153"/>
            </a:xfrm>
            <a:prstGeom prst="rect">
              <a:avLst/>
            </a:prstGeom>
          </p:spPr>
          <p:txBody>
            <a:bodyPr lIns="50800" tIns="50800" rIns="50800" bIns="50800" rtlCol="0" anchor="ctr"/>
            <a:lstStyle/>
            <a:p>
              <a:pPr algn="ctr">
                <a:lnSpc>
                  <a:spcPts val="3105"/>
                </a:lnSpc>
              </a:pPr>
            </a:p>
          </p:txBody>
        </p:sp>
      </p:grpSp>
      <p:sp>
        <p:nvSpPr>
          <p:cNvPr id="19" name="TextBox 19"/>
          <p:cNvSpPr txBox="1"/>
          <p:nvPr>
            <p:custDataLst>
              <p:tags r:id="rId16"/>
            </p:custDataLst>
          </p:nvPr>
        </p:nvSpPr>
        <p:spPr>
          <a:xfrm>
            <a:off x="10879475" y="4790871"/>
            <a:ext cx="4882260" cy="676910"/>
          </a:xfrm>
          <a:prstGeom prst="rect">
            <a:avLst/>
          </a:prstGeom>
        </p:spPr>
        <p:txBody>
          <a:bodyPr lIns="0" tIns="0" rIns="0" bIns="0" rtlCol="0" anchor="t">
            <a:spAutoFit/>
          </a:bodyPr>
          <a:lstStyle/>
          <a:p>
            <a:pPr algn="l">
              <a:lnSpc>
                <a:spcPts val="5280"/>
              </a:lnSpc>
            </a:pPr>
            <a:r>
              <a:rPr lang="en-US" altLang="zh-CN" sz="44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formulation</a:t>
            </a:r>
            <a:endParaRPr lang="en-US" altLang="zh-CN" sz="44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20" name="TextBox 20"/>
          <p:cNvSpPr txBox="1"/>
          <p:nvPr>
            <p:custDataLst>
              <p:tags r:id="rId17"/>
            </p:custDataLst>
          </p:nvPr>
        </p:nvSpPr>
        <p:spPr>
          <a:xfrm>
            <a:off x="10879455" y="5504815"/>
            <a:ext cx="4779645" cy="398145"/>
          </a:xfrm>
          <a:prstGeom prst="rect">
            <a:avLst/>
          </a:prstGeom>
        </p:spPr>
        <p:txBody>
          <a:bodyPr lIns="0" tIns="0" rIns="0" bIns="0" rtlCol="0" anchor="t">
            <a:noAutofit/>
          </a:bodyPr>
          <a:lstStyle/>
          <a:p>
            <a:pPr marL="0" lvl="0" indent="0" algn="l">
              <a:lnSpc>
                <a:spcPts val="1680"/>
              </a:lnSpc>
              <a:spcBef>
                <a:spcPct val="0"/>
              </a:spcBef>
            </a:pPr>
            <a:r>
              <a:rPr lang="en-US" altLang="zh-CN" sz="2000">
                <a:solidFill>
                  <a:srgbClr val="5B7396"/>
                </a:solidFill>
                <a:latin typeface="Akzidenz-Grotesk" panose="02000503030000020003"/>
                <a:ea typeface="Akzidenz-Grotesk" panose="02000503030000020003"/>
                <a:cs typeface="Akzidenz-Grotesk" panose="02000503030000020003"/>
                <a:sym typeface="Akzidenz-Grotesk" panose="02000503030000020003"/>
              </a:rPr>
              <a:t>Description </a:t>
            </a:r>
            <a:r>
              <a:rPr lang="en-US" altLang="zh-CN" sz="2000">
                <a:solidFill>
                  <a:srgbClr val="5B7396"/>
                </a:solidFill>
                <a:latin typeface="Akzidenz-Grotesk" panose="02000503030000020003"/>
                <a:ea typeface="Akzidenz-Grotesk" panose="02000503030000020003"/>
                <a:cs typeface="Akzidenz-Grotesk" panose="02000503030000020003"/>
                <a:sym typeface="Akzidenz-Grotesk" panose="02000503030000020003"/>
              </a:rPr>
              <a:t>of this game</a:t>
            </a:r>
            <a:endParaRPr lang="zh-CN" alt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endParaRPr>
          </a:p>
        </p:txBody>
      </p:sp>
      <p:grpSp>
        <p:nvGrpSpPr>
          <p:cNvPr id="21" name="Group 21"/>
          <p:cNvGrpSpPr/>
          <p:nvPr>
            <p:custDataLst>
              <p:tags r:id="rId18"/>
            </p:custDataLst>
          </p:nvPr>
        </p:nvGrpSpPr>
        <p:grpSpPr>
          <a:xfrm rot="0">
            <a:off x="9703118" y="4867071"/>
            <a:ext cx="856741" cy="856741"/>
            <a:chOff x="0" y="0"/>
            <a:chExt cx="812800" cy="812800"/>
          </a:xfrm>
        </p:grpSpPr>
        <p:sp>
          <p:nvSpPr>
            <p:cNvPr id="22" name="Freeform 22"/>
            <p:cNvSpPr/>
            <p:nvPr>
              <p:custDataLst>
                <p:tags r:id="rId19"/>
              </p:custDataLst>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B7396"/>
            </a:solidFill>
            <a:ln cap="sq">
              <a:noFill/>
              <a:prstDash val="solid"/>
              <a:miter/>
            </a:ln>
          </p:spPr>
        </p:sp>
        <p:sp>
          <p:nvSpPr>
            <p:cNvPr id="23" name="TextBox 23"/>
            <p:cNvSpPr txBox="1"/>
            <p:nvPr/>
          </p:nvSpPr>
          <p:spPr>
            <a:xfrm>
              <a:off x="76200" y="19050"/>
              <a:ext cx="660400" cy="717550"/>
            </a:xfrm>
            <a:prstGeom prst="rect">
              <a:avLst/>
            </a:prstGeom>
          </p:spPr>
          <p:txBody>
            <a:bodyPr lIns="50800" tIns="50800" rIns="50800" bIns="50800" rtlCol="0" anchor="ctr"/>
            <a:lstStyle/>
            <a:p>
              <a:pPr algn="ctr">
                <a:lnSpc>
                  <a:spcPts val="3105"/>
                </a:lnSpc>
              </a:pPr>
            </a:p>
          </p:txBody>
        </p:sp>
      </p:grpSp>
      <p:sp>
        <p:nvSpPr>
          <p:cNvPr id="24" name="TextBox 24"/>
          <p:cNvSpPr txBox="1"/>
          <p:nvPr>
            <p:custDataLst>
              <p:tags r:id="rId20"/>
            </p:custDataLst>
          </p:nvPr>
        </p:nvSpPr>
        <p:spPr>
          <a:xfrm>
            <a:off x="9660915" y="4953205"/>
            <a:ext cx="941146" cy="689644"/>
          </a:xfrm>
          <a:prstGeom prst="rect">
            <a:avLst/>
          </a:prstGeom>
        </p:spPr>
        <p:txBody>
          <a:bodyPr lIns="0" tIns="0" rIns="0" bIns="0" rtlCol="0" anchor="t">
            <a:spAutoFit/>
          </a:bodyPr>
          <a:lstStyle/>
          <a:p>
            <a:pPr algn="ctr">
              <a:lnSpc>
                <a:spcPts val="4725"/>
              </a:lnSpc>
            </a:pPr>
            <a:r>
              <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rPr>
              <a:t>02</a:t>
            </a:r>
            <a:endPar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grpSp>
        <p:nvGrpSpPr>
          <p:cNvPr id="25" name="Group 25"/>
          <p:cNvGrpSpPr/>
          <p:nvPr>
            <p:custDataLst>
              <p:tags r:id="rId21"/>
            </p:custDataLst>
          </p:nvPr>
        </p:nvGrpSpPr>
        <p:grpSpPr>
          <a:xfrm rot="0">
            <a:off x="3039110" y="6674485"/>
            <a:ext cx="5623560" cy="1643380"/>
            <a:chOff x="0" y="0"/>
            <a:chExt cx="1481057" cy="361003"/>
          </a:xfrm>
        </p:grpSpPr>
        <p:sp>
          <p:nvSpPr>
            <p:cNvPr id="26" name="Freeform 26"/>
            <p:cNvSpPr/>
            <p:nvPr>
              <p:custDataLst>
                <p:tags r:id="rId22"/>
              </p:custDataLst>
            </p:nvPr>
          </p:nvSpPr>
          <p:spPr>
            <a:xfrm>
              <a:off x="0" y="0"/>
              <a:ext cx="1481056" cy="361003"/>
            </a:xfrm>
            <a:custGeom>
              <a:avLst/>
              <a:gdLst/>
              <a:ahLst/>
              <a:cxnLst/>
              <a:rect l="l" t="t" r="r" b="b"/>
              <a:pathLst>
                <a:path w="1481056" h="361003">
                  <a:moveTo>
                    <a:pt x="0" y="0"/>
                  </a:moveTo>
                  <a:lnTo>
                    <a:pt x="1481056" y="0"/>
                  </a:lnTo>
                  <a:lnTo>
                    <a:pt x="1481056" y="361003"/>
                  </a:lnTo>
                  <a:lnTo>
                    <a:pt x="0" y="361003"/>
                  </a:lnTo>
                  <a:close/>
                </a:path>
              </a:pathLst>
            </a:custGeom>
            <a:solidFill>
              <a:srgbClr val="CBDCDE">
                <a:alpha val="48627"/>
              </a:srgbClr>
            </a:solidFill>
            <a:ln cap="sq">
              <a:noFill/>
              <a:prstDash val="solid"/>
              <a:miter/>
            </a:ln>
          </p:spPr>
        </p:sp>
        <p:sp>
          <p:nvSpPr>
            <p:cNvPr id="27" name="TextBox 27"/>
            <p:cNvSpPr txBox="1"/>
            <p:nvPr/>
          </p:nvSpPr>
          <p:spPr>
            <a:xfrm>
              <a:off x="0" y="-57150"/>
              <a:ext cx="1481057" cy="418153"/>
            </a:xfrm>
            <a:prstGeom prst="rect">
              <a:avLst/>
            </a:prstGeom>
          </p:spPr>
          <p:txBody>
            <a:bodyPr lIns="50800" tIns="50800" rIns="50800" bIns="50800" rtlCol="0" anchor="ctr"/>
            <a:lstStyle/>
            <a:p>
              <a:pPr marL="0" lvl="0" indent="0" algn="ctr">
                <a:lnSpc>
                  <a:spcPts val="3105"/>
                </a:lnSpc>
                <a:spcBef>
                  <a:spcPct val="0"/>
                </a:spcBef>
              </a:pPr>
            </a:p>
          </p:txBody>
        </p:sp>
      </p:grpSp>
      <p:sp>
        <p:nvSpPr>
          <p:cNvPr id="28" name="TextBox 28"/>
          <p:cNvSpPr txBox="1"/>
          <p:nvPr>
            <p:custDataLst>
              <p:tags r:id="rId23"/>
            </p:custDataLst>
          </p:nvPr>
        </p:nvSpPr>
        <p:spPr>
          <a:xfrm>
            <a:off x="3538855" y="6591300"/>
            <a:ext cx="5873115" cy="1353820"/>
          </a:xfrm>
          <a:prstGeom prst="rect">
            <a:avLst/>
          </a:prstGeom>
        </p:spPr>
        <p:txBody>
          <a:bodyPr wrap="square" lIns="0" tIns="0" rIns="0" bIns="0" rtlCol="0" anchor="t">
            <a:spAutoFit/>
          </a:bodyPr>
          <a:lstStyle/>
          <a:p>
            <a:pPr algn="l">
              <a:lnSpc>
                <a:spcPts val="5280"/>
              </a:lnSpc>
            </a:pPr>
            <a:r>
              <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Solution  ideas   &amp; </a:t>
            </a:r>
            <a:endPar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a:p>
            <a:pPr algn="l">
              <a:lnSpc>
                <a:spcPts val="5280"/>
              </a:lnSpc>
            </a:pPr>
            <a:r>
              <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comparative experiments</a:t>
            </a:r>
            <a:endPar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30" name="Group 30"/>
          <p:cNvGrpSpPr/>
          <p:nvPr>
            <p:custDataLst>
              <p:tags r:id="rId24"/>
            </p:custDataLst>
          </p:nvPr>
        </p:nvGrpSpPr>
        <p:grpSpPr>
          <a:xfrm rot="0">
            <a:off x="2610670" y="6931565"/>
            <a:ext cx="856741" cy="856741"/>
            <a:chOff x="0" y="0"/>
            <a:chExt cx="812800" cy="812800"/>
          </a:xfrm>
        </p:grpSpPr>
        <p:sp>
          <p:nvSpPr>
            <p:cNvPr id="31" name="Freeform 31"/>
            <p:cNvSpPr/>
            <p:nvPr>
              <p:custDataLst>
                <p:tags r:id="rId25"/>
              </p:custDataLst>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B7396"/>
            </a:solidFill>
            <a:ln cap="sq">
              <a:noFill/>
              <a:prstDash val="solid"/>
              <a:miter/>
            </a:ln>
          </p:spPr>
        </p:sp>
        <p:sp>
          <p:nvSpPr>
            <p:cNvPr id="32" name="TextBox 32"/>
            <p:cNvSpPr txBox="1"/>
            <p:nvPr/>
          </p:nvSpPr>
          <p:spPr>
            <a:xfrm>
              <a:off x="76200" y="19050"/>
              <a:ext cx="660400" cy="717550"/>
            </a:xfrm>
            <a:prstGeom prst="rect">
              <a:avLst/>
            </a:prstGeom>
          </p:spPr>
          <p:txBody>
            <a:bodyPr lIns="50800" tIns="50800" rIns="50800" bIns="50800" rtlCol="0" anchor="ctr"/>
            <a:lstStyle/>
            <a:p>
              <a:pPr algn="ctr">
                <a:lnSpc>
                  <a:spcPts val="3105"/>
                </a:lnSpc>
              </a:pPr>
            </a:p>
          </p:txBody>
        </p:sp>
      </p:grpSp>
      <p:sp>
        <p:nvSpPr>
          <p:cNvPr id="33" name="TextBox 33"/>
          <p:cNvSpPr txBox="1"/>
          <p:nvPr>
            <p:custDataLst>
              <p:tags r:id="rId26"/>
            </p:custDataLst>
          </p:nvPr>
        </p:nvSpPr>
        <p:spPr>
          <a:xfrm>
            <a:off x="2568467" y="7017699"/>
            <a:ext cx="941146" cy="689644"/>
          </a:xfrm>
          <a:prstGeom prst="rect">
            <a:avLst/>
          </a:prstGeom>
        </p:spPr>
        <p:txBody>
          <a:bodyPr lIns="0" tIns="0" rIns="0" bIns="0" rtlCol="0" anchor="t">
            <a:spAutoFit/>
          </a:bodyPr>
          <a:lstStyle/>
          <a:p>
            <a:pPr algn="ctr">
              <a:lnSpc>
                <a:spcPts val="4725"/>
              </a:lnSpc>
            </a:pPr>
            <a:r>
              <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rPr>
              <a:t>03</a:t>
            </a:r>
            <a:endPar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grpSp>
        <p:nvGrpSpPr>
          <p:cNvPr id="34" name="Group 34"/>
          <p:cNvGrpSpPr/>
          <p:nvPr>
            <p:custDataLst>
              <p:tags r:id="rId27"/>
            </p:custDataLst>
          </p:nvPr>
        </p:nvGrpSpPr>
        <p:grpSpPr>
          <a:xfrm rot="0">
            <a:off x="10131425" y="6674485"/>
            <a:ext cx="5623560" cy="1647825"/>
            <a:chOff x="0" y="0"/>
            <a:chExt cx="1481057" cy="361003"/>
          </a:xfrm>
        </p:grpSpPr>
        <p:sp>
          <p:nvSpPr>
            <p:cNvPr id="35" name="Freeform 35"/>
            <p:cNvSpPr/>
            <p:nvPr>
              <p:custDataLst>
                <p:tags r:id="rId28"/>
              </p:custDataLst>
            </p:nvPr>
          </p:nvSpPr>
          <p:spPr>
            <a:xfrm>
              <a:off x="0" y="0"/>
              <a:ext cx="1481056" cy="361003"/>
            </a:xfrm>
            <a:custGeom>
              <a:avLst/>
              <a:gdLst/>
              <a:ahLst/>
              <a:cxnLst/>
              <a:rect l="l" t="t" r="r" b="b"/>
              <a:pathLst>
                <a:path w="1481056" h="361003">
                  <a:moveTo>
                    <a:pt x="0" y="0"/>
                  </a:moveTo>
                  <a:lnTo>
                    <a:pt x="1481056" y="0"/>
                  </a:lnTo>
                  <a:lnTo>
                    <a:pt x="1481056" y="361003"/>
                  </a:lnTo>
                  <a:lnTo>
                    <a:pt x="0" y="361003"/>
                  </a:lnTo>
                  <a:close/>
                </a:path>
              </a:pathLst>
            </a:custGeom>
            <a:solidFill>
              <a:srgbClr val="CBDCDE">
                <a:alpha val="48627"/>
              </a:srgbClr>
            </a:solidFill>
            <a:ln cap="sq">
              <a:noFill/>
              <a:prstDash val="solid"/>
              <a:miter/>
            </a:ln>
          </p:spPr>
        </p:sp>
        <p:sp>
          <p:nvSpPr>
            <p:cNvPr id="36" name="TextBox 36"/>
            <p:cNvSpPr txBox="1"/>
            <p:nvPr/>
          </p:nvSpPr>
          <p:spPr>
            <a:xfrm>
              <a:off x="0" y="-57150"/>
              <a:ext cx="1481057" cy="418153"/>
            </a:xfrm>
            <a:prstGeom prst="rect">
              <a:avLst/>
            </a:prstGeom>
          </p:spPr>
          <p:txBody>
            <a:bodyPr lIns="50800" tIns="50800" rIns="50800" bIns="50800" rtlCol="0" anchor="ctr"/>
            <a:lstStyle/>
            <a:p>
              <a:pPr algn="ctr">
                <a:lnSpc>
                  <a:spcPts val="3105"/>
                </a:lnSpc>
              </a:pPr>
            </a:p>
          </p:txBody>
        </p:sp>
      </p:grpSp>
      <p:sp>
        <p:nvSpPr>
          <p:cNvPr id="37" name="TextBox 37"/>
          <p:cNvSpPr txBox="1"/>
          <p:nvPr>
            <p:custDataLst>
              <p:tags r:id="rId29"/>
            </p:custDataLst>
          </p:nvPr>
        </p:nvSpPr>
        <p:spPr>
          <a:xfrm>
            <a:off x="10820400" y="6607810"/>
            <a:ext cx="7134225" cy="1353820"/>
          </a:xfrm>
          <a:prstGeom prst="rect">
            <a:avLst/>
          </a:prstGeom>
        </p:spPr>
        <p:txBody>
          <a:bodyPr wrap="square" lIns="0" tIns="0" rIns="0" bIns="0" rtlCol="0" anchor="t">
            <a:spAutoFit/>
          </a:bodyPr>
          <a:lstStyle/>
          <a:p>
            <a:pPr algn="l">
              <a:lnSpc>
                <a:spcPts val="5280"/>
              </a:lnSpc>
            </a:pPr>
            <a:r>
              <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Results  &amp; </a:t>
            </a:r>
            <a:endPar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a:p>
            <a:pPr algn="l">
              <a:lnSpc>
                <a:spcPts val="5280"/>
              </a:lnSpc>
            </a:pPr>
            <a:r>
              <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Contributions</a:t>
            </a:r>
            <a:endPar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38" name="TextBox 38"/>
          <p:cNvSpPr txBox="1"/>
          <p:nvPr>
            <p:custDataLst>
              <p:tags r:id="rId30"/>
            </p:custDataLst>
          </p:nvPr>
        </p:nvSpPr>
        <p:spPr>
          <a:xfrm>
            <a:off x="10982345" y="7962930"/>
            <a:ext cx="4779843" cy="215265"/>
          </a:xfrm>
          <a:prstGeom prst="rect">
            <a:avLst/>
          </a:prstGeom>
        </p:spPr>
        <p:txBody>
          <a:bodyPr lIns="0" tIns="0" rIns="0" bIns="0" rtlCol="0" anchor="t">
            <a:spAutoFit/>
          </a:bodyPr>
          <a:lstStyle/>
          <a:p>
            <a:pPr marL="0" lvl="0" indent="0" algn="l">
              <a:lnSpc>
                <a:spcPts val="1680"/>
              </a:lnSpc>
              <a:spcBef>
                <a:spcPct val="0"/>
              </a:spcBef>
            </a:pPr>
            <a:r>
              <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rPr>
              <a:t>Summary this project</a:t>
            </a:r>
            <a:endPar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endParaRPr>
          </a:p>
        </p:txBody>
      </p:sp>
      <p:grpSp>
        <p:nvGrpSpPr>
          <p:cNvPr id="39" name="Group 39"/>
          <p:cNvGrpSpPr/>
          <p:nvPr>
            <p:custDataLst>
              <p:tags r:id="rId31"/>
            </p:custDataLst>
          </p:nvPr>
        </p:nvGrpSpPr>
        <p:grpSpPr>
          <a:xfrm rot="0">
            <a:off x="9703118" y="6931565"/>
            <a:ext cx="856741" cy="856741"/>
            <a:chOff x="0" y="0"/>
            <a:chExt cx="812800" cy="812800"/>
          </a:xfrm>
        </p:grpSpPr>
        <p:sp>
          <p:nvSpPr>
            <p:cNvPr id="40" name="Freeform 40"/>
            <p:cNvSpPr/>
            <p:nvPr>
              <p:custDataLst>
                <p:tags r:id="rId32"/>
              </p:custDataLst>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B7396"/>
            </a:solidFill>
            <a:ln cap="sq">
              <a:noFill/>
              <a:prstDash val="solid"/>
              <a:miter/>
            </a:ln>
          </p:spPr>
        </p:sp>
        <p:sp>
          <p:nvSpPr>
            <p:cNvPr id="41" name="TextBox 41"/>
            <p:cNvSpPr txBox="1"/>
            <p:nvPr/>
          </p:nvSpPr>
          <p:spPr>
            <a:xfrm>
              <a:off x="76200" y="19050"/>
              <a:ext cx="660400" cy="717550"/>
            </a:xfrm>
            <a:prstGeom prst="rect">
              <a:avLst/>
            </a:prstGeom>
          </p:spPr>
          <p:txBody>
            <a:bodyPr lIns="50800" tIns="50800" rIns="50800" bIns="50800" rtlCol="0" anchor="ctr"/>
            <a:lstStyle/>
            <a:p>
              <a:pPr algn="ctr">
                <a:lnSpc>
                  <a:spcPts val="3105"/>
                </a:lnSpc>
              </a:pPr>
            </a:p>
          </p:txBody>
        </p:sp>
      </p:grpSp>
      <p:sp>
        <p:nvSpPr>
          <p:cNvPr id="42" name="TextBox 42"/>
          <p:cNvSpPr txBox="1"/>
          <p:nvPr>
            <p:custDataLst>
              <p:tags r:id="rId33"/>
            </p:custDataLst>
          </p:nvPr>
        </p:nvSpPr>
        <p:spPr>
          <a:xfrm>
            <a:off x="9660915" y="7017699"/>
            <a:ext cx="941146" cy="689644"/>
          </a:xfrm>
          <a:prstGeom prst="rect">
            <a:avLst/>
          </a:prstGeom>
        </p:spPr>
        <p:txBody>
          <a:bodyPr lIns="0" tIns="0" rIns="0" bIns="0" rtlCol="0" anchor="t">
            <a:spAutoFit/>
          </a:bodyPr>
          <a:lstStyle/>
          <a:p>
            <a:pPr algn="ctr">
              <a:lnSpc>
                <a:spcPts val="4725"/>
              </a:lnSpc>
            </a:pPr>
            <a:r>
              <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rPr>
              <a:t>04</a:t>
            </a:r>
            <a:endPar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sp>
        <p:nvSpPr>
          <p:cNvPr id="43" name="Freeform 43"/>
          <p:cNvSpPr/>
          <p:nvPr/>
        </p:nvSpPr>
        <p:spPr>
          <a:xfrm rot="-158484">
            <a:off x="14155846" y="8689507"/>
            <a:ext cx="4443567" cy="2041935"/>
          </a:xfrm>
          <a:custGeom>
            <a:avLst/>
            <a:gdLst/>
            <a:ahLst/>
            <a:cxnLst/>
            <a:rect l="l" t="t" r="r" b="b"/>
            <a:pathLst>
              <a:path w="4443567" h="2041935">
                <a:moveTo>
                  <a:pt x="0" y="0"/>
                </a:moveTo>
                <a:lnTo>
                  <a:pt x="4443566" y="0"/>
                </a:lnTo>
                <a:lnTo>
                  <a:pt x="4443566" y="2041936"/>
                </a:lnTo>
                <a:lnTo>
                  <a:pt x="0" y="20419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44" name="Freeform 44"/>
          <p:cNvSpPr/>
          <p:nvPr/>
        </p:nvSpPr>
        <p:spPr>
          <a:xfrm rot="-158484">
            <a:off x="14833110" y="9246322"/>
            <a:ext cx="4443567" cy="2041935"/>
          </a:xfrm>
          <a:custGeom>
            <a:avLst/>
            <a:gdLst/>
            <a:ahLst/>
            <a:cxnLst/>
            <a:rect l="l" t="t" r="r" b="b"/>
            <a:pathLst>
              <a:path w="4443567" h="2041935">
                <a:moveTo>
                  <a:pt x="0" y="0"/>
                </a:moveTo>
                <a:lnTo>
                  <a:pt x="4443566" y="0"/>
                </a:lnTo>
                <a:lnTo>
                  <a:pt x="4443566" y="2041935"/>
                </a:lnTo>
                <a:lnTo>
                  <a:pt x="0" y="204193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5" name="Freeform 45"/>
          <p:cNvSpPr/>
          <p:nvPr/>
        </p:nvSpPr>
        <p:spPr>
          <a:xfrm rot="-158484">
            <a:off x="15470077" y="9258103"/>
            <a:ext cx="4443567" cy="2041935"/>
          </a:xfrm>
          <a:custGeom>
            <a:avLst/>
            <a:gdLst/>
            <a:ahLst/>
            <a:cxnLst/>
            <a:rect l="l" t="t" r="r" b="b"/>
            <a:pathLst>
              <a:path w="4443567" h="2041935">
                <a:moveTo>
                  <a:pt x="0" y="0"/>
                </a:moveTo>
                <a:lnTo>
                  <a:pt x="4443567" y="0"/>
                </a:lnTo>
                <a:lnTo>
                  <a:pt x="4443567" y="2041935"/>
                </a:lnTo>
                <a:lnTo>
                  <a:pt x="0" y="20419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46" name="TextBox 11"/>
          <p:cNvSpPr txBox="1"/>
          <p:nvPr>
            <p:custDataLst>
              <p:tags r:id="rId34"/>
            </p:custDataLst>
          </p:nvPr>
        </p:nvSpPr>
        <p:spPr>
          <a:xfrm>
            <a:off x="3744595" y="8045450"/>
            <a:ext cx="4779645" cy="240030"/>
          </a:xfrm>
          <a:prstGeom prst="rect">
            <a:avLst/>
          </a:prstGeom>
        </p:spPr>
        <p:txBody>
          <a:bodyPr lIns="0" tIns="0" rIns="0" bIns="0" rtlCol="0" anchor="t">
            <a:noAutofit/>
          </a:bodyPr>
          <a:p>
            <a:pPr marL="0" lvl="0" indent="0" algn="l">
              <a:lnSpc>
                <a:spcPts val="1680"/>
              </a:lnSpc>
              <a:spcBef>
                <a:spcPct val="0"/>
              </a:spcBef>
            </a:pPr>
            <a:r>
              <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rPr>
              <a:t>The Algorithm To Solve This </a:t>
            </a:r>
            <a:r>
              <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rPr>
              <a:t>Problem</a:t>
            </a:r>
            <a:endPar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endParaRPr>
          </a:p>
          <a:p>
            <a:pPr marL="0" lvl="0" indent="0" algn="l">
              <a:lnSpc>
                <a:spcPts val="1680"/>
              </a:lnSpc>
              <a:spcBef>
                <a:spcPct val="0"/>
              </a:spcBef>
            </a:pPr>
            <a:endPar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58484">
            <a:off x="11200883" y="4772850"/>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rot="-158484">
            <a:off x="8834007" y="7294984"/>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244221" y="-2432130"/>
            <a:ext cx="13022180" cy="5984032"/>
          </a:xfrm>
          <a:custGeom>
            <a:avLst/>
            <a:gdLst/>
            <a:ahLst/>
            <a:cxnLst/>
            <a:rect l="l" t="t" r="r" b="b"/>
            <a:pathLst>
              <a:path w="13022180" h="5984032">
                <a:moveTo>
                  <a:pt x="0" y="0"/>
                </a:moveTo>
                <a:lnTo>
                  <a:pt x="13022180" y="0"/>
                </a:lnTo>
                <a:lnTo>
                  <a:pt x="13022180" y="5984033"/>
                </a:lnTo>
                <a:lnTo>
                  <a:pt x="0" y="598403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flipH="1" flipV="1">
            <a:off x="-3957189" y="-1361733"/>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flipH="1" flipV="1">
            <a:off x="-4129742" y="-1941097"/>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7" name="Freeform 7"/>
          <p:cNvSpPr/>
          <p:nvPr/>
        </p:nvSpPr>
        <p:spPr>
          <a:xfrm rot="450764">
            <a:off x="6139604" y="7473655"/>
            <a:ext cx="15581755" cy="7160224"/>
          </a:xfrm>
          <a:custGeom>
            <a:avLst/>
            <a:gdLst/>
            <a:ahLst/>
            <a:cxnLst/>
            <a:rect l="l" t="t" r="r" b="b"/>
            <a:pathLst>
              <a:path w="15581755" h="7160224">
                <a:moveTo>
                  <a:pt x="0" y="0"/>
                </a:moveTo>
                <a:lnTo>
                  <a:pt x="15581755" y="0"/>
                </a:lnTo>
                <a:lnTo>
                  <a:pt x="15581755" y="7160224"/>
                </a:lnTo>
                <a:lnTo>
                  <a:pt x="0" y="716022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8" name="Group 8"/>
          <p:cNvGrpSpPr/>
          <p:nvPr/>
        </p:nvGrpSpPr>
        <p:grpSpPr>
          <a:xfrm rot="0">
            <a:off x="7725513" y="3564357"/>
            <a:ext cx="2836973" cy="835731"/>
            <a:chOff x="0" y="0"/>
            <a:chExt cx="1379566" cy="406400"/>
          </a:xfrm>
        </p:grpSpPr>
        <p:sp>
          <p:nvSpPr>
            <p:cNvPr id="9" name="Freeform 9"/>
            <p:cNvSpPr/>
            <p:nvPr/>
          </p:nvSpPr>
          <p:spPr>
            <a:xfrm>
              <a:off x="0" y="0"/>
              <a:ext cx="1379566" cy="406400"/>
            </a:xfrm>
            <a:custGeom>
              <a:avLst/>
              <a:gdLst/>
              <a:ahLst/>
              <a:cxnLst/>
              <a:rect l="l" t="t" r="r" b="b"/>
              <a:pathLst>
                <a:path w="1379566" h="406400">
                  <a:moveTo>
                    <a:pt x="1176366" y="0"/>
                  </a:moveTo>
                  <a:cubicBezTo>
                    <a:pt x="1288590" y="0"/>
                    <a:pt x="1379566" y="90976"/>
                    <a:pt x="1379566" y="203200"/>
                  </a:cubicBezTo>
                  <a:cubicBezTo>
                    <a:pt x="1379566" y="315424"/>
                    <a:pt x="1288590" y="406400"/>
                    <a:pt x="1176366" y="406400"/>
                  </a:cubicBezTo>
                  <a:lnTo>
                    <a:pt x="203200" y="406400"/>
                  </a:lnTo>
                  <a:cubicBezTo>
                    <a:pt x="90976" y="406400"/>
                    <a:pt x="0" y="315424"/>
                    <a:pt x="0" y="203200"/>
                  </a:cubicBezTo>
                  <a:cubicBezTo>
                    <a:pt x="0" y="90976"/>
                    <a:pt x="90976" y="0"/>
                    <a:pt x="203200" y="0"/>
                  </a:cubicBezTo>
                  <a:close/>
                </a:path>
              </a:pathLst>
            </a:custGeom>
            <a:solidFill>
              <a:srgbClr val="5B7396"/>
            </a:solidFill>
          </p:spPr>
        </p:sp>
        <p:sp>
          <p:nvSpPr>
            <p:cNvPr id="10" name="TextBox 10"/>
            <p:cNvSpPr txBox="1"/>
            <p:nvPr/>
          </p:nvSpPr>
          <p:spPr>
            <a:xfrm>
              <a:off x="0" y="-57150"/>
              <a:ext cx="1379566" cy="463550"/>
            </a:xfrm>
            <a:prstGeom prst="rect">
              <a:avLst/>
            </a:prstGeom>
          </p:spPr>
          <p:txBody>
            <a:bodyPr lIns="50800" tIns="50800" rIns="50800" bIns="50800" rtlCol="0" anchor="ctr"/>
            <a:lstStyle/>
            <a:p>
              <a:pPr algn="ctr">
                <a:lnSpc>
                  <a:spcPts val="3105"/>
                </a:lnSpc>
              </a:pPr>
            </a:p>
          </p:txBody>
        </p:sp>
      </p:grpSp>
      <p:sp>
        <p:nvSpPr>
          <p:cNvPr id="11" name="TextBox 11"/>
          <p:cNvSpPr txBox="1"/>
          <p:nvPr/>
        </p:nvSpPr>
        <p:spPr>
          <a:xfrm>
            <a:off x="7930343" y="3646226"/>
            <a:ext cx="2427315" cy="558165"/>
          </a:xfrm>
          <a:prstGeom prst="rect">
            <a:avLst/>
          </a:prstGeom>
        </p:spPr>
        <p:txBody>
          <a:bodyPr lIns="0" tIns="0" rIns="0" bIns="0" rtlCol="0" anchor="t">
            <a:spAutoFit/>
          </a:bodyPr>
          <a:lstStyle/>
          <a:p>
            <a:pPr marL="0" lvl="0" indent="0" algn="ctr">
              <a:lnSpc>
                <a:spcPts val="4355"/>
              </a:lnSpc>
              <a:spcBef>
                <a:spcPct val="0"/>
              </a:spcBef>
            </a:pPr>
            <a:r>
              <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part   one</a:t>
            </a:r>
            <a:endPar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2" name="TextBox 12"/>
          <p:cNvSpPr txBox="1"/>
          <p:nvPr/>
        </p:nvSpPr>
        <p:spPr>
          <a:xfrm>
            <a:off x="1676400" y="4728210"/>
            <a:ext cx="15161260" cy="1370330"/>
          </a:xfrm>
          <a:prstGeom prst="rect">
            <a:avLst/>
          </a:prstGeom>
        </p:spPr>
        <p:txBody>
          <a:bodyPr wrap="square" lIns="0" tIns="0" rIns="0" bIns="0" rtlCol="0" anchor="t">
            <a:spAutoFit/>
          </a:bodyPr>
          <a:lstStyle/>
          <a:p>
            <a:pPr marL="0" lvl="0" indent="0" algn="ctr">
              <a:lnSpc>
                <a:spcPts val="10690"/>
              </a:lnSpc>
              <a:spcBef>
                <a:spcPct val="0"/>
              </a:spcBef>
            </a:pPr>
            <a:r>
              <a:rPr lang="en-US" sz="81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introduction of </a:t>
            </a:r>
            <a:r>
              <a:rPr lang="en-US" altLang="zh-CN" sz="81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Connect 4</a:t>
            </a:r>
            <a:endParaRPr lang="en-US" sz="81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25683" y="-1072367"/>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2381475" y="-841578"/>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8" name="TextBox 8"/>
          <p:cNvSpPr txBox="1"/>
          <p:nvPr/>
        </p:nvSpPr>
        <p:spPr>
          <a:xfrm>
            <a:off x="4953000" y="723900"/>
            <a:ext cx="10365105" cy="1370330"/>
          </a:xfrm>
          <a:prstGeom prst="rect">
            <a:avLst/>
          </a:prstGeom>
        </p:spPr>
        <p:txBody>
          <a:bodyPr wrap="square" lIns="0" tIns="0" rIns="0" bIns="0" rtlCol="0" anchor="t">
            <a:spAutoFit/>
          </a:bodyPr>
          <a:lstStyle/>
          <a:p>
            <a:pPr marL="0" lvl="0" indent="0" algn="ctr">
              <a:lnSpc>
                <a:spcPts val="10690"/>
              </a:lnSpc>
              <a:spcBef>
                <a:spcPct val="0"/>
              </a:spcBef>
            </a:pPr>
            <a:r>
              <a:rPr lang="en-US"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introduction of </a:t>
            </a:r>
            <a:r>
              <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Connect 4</a:t>
            </a:r>
            <a:endPar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pic>
        <p:nvPicPr>
          <p:cNvPr id="23" name="图片 22"/>
          <p:cNvPicPr>
            <a:picLocks noChangeAspect="1"/>
          </p:cNvPicPr>
          <p:nvPr/>
        </p:nvPicPr>
        <p:blipFill>
          <a:blip r:embed="rId7"/>
          <a:stretch>
            <a:fillRect/>
          </a:stretch>
        </p:blipFill>
        <p:spPr>
          <a:xfrm>
            <a:off x="9982200" y="2552700"/>
            <a:ext cx="6840220" cy="6082030"/>
          </a:xfrm>
          <a:prstGeom prst="rect">
            <a:avLst/>
          </a:prstGeom>
        </p:spPr>
      </p:pic>
      <p:sp>
        <p:nvSpPr>
          <p:cNvPr id="27" name="TextBox 15"/>
          <p:cNvSpPr txBox="1"/>
          <p:nvPr>
            <p:custDataLst>
              <p:tags r:id="rId8"/>
            </p:custDataLst>
          </p:nvPr>
        </p:nvSpPr>
        <p:spPr>
          <a:xfrm>
            <a:off x="2514600" y="3390900"/>
            <a:ext cx="6879590" cy="5261610"/>
          </a:xfrm>
          <a:prstGeom prst="rect">
            <a:avLst/>
          </a:prstGeom>
        </p:spPr>
        <p:txBody>
          <a:bodyPr wrap="square" lIns="0" tIns="0" rIns="0" bIns="0" rtlCol="0" anchor="t">
            <a:noAutofit/>
          </a:bodyPr>
          <a:p>
            <a:pPr algn="just">
              <a:lnSpc>
                <a:spcPct val="150000"/>
              </a:lnSpc>
            </a:pPr>
            <a:r>
              <a:rPr lang="en-US" altLang="zh-CN" sz="2800">
                <a:solidFill>
                  <a:srgbClr val="1E1E1E"/>
                </a:solidFill>
                <a:ea typeface="思源黑体 2" panose="020B0500000000000000" charset="-122"/>
                <a:cs typeface="+mn-lt"/>
                <a:sym typeface="思源黑体 2" panose="020B0500000000000000" charset="-122"/>
              </a:rPr>
              <a:t>Connect 4 is a classic two-player strategy game played on a vertical 6x7 grid. Players take turns dropping colored discs into columns, where pieces descend to the lowest empty space. The goal is to be the first to align four of your discs consecutively—vertically, horizontally, or diagonally. Players must block opponents while advancing their own strategy. If the board fills completely without a four-in-a-row, the game ends in a draw.</a:t>
            </a:r>
            <a:endParaRPr lang="en-US" altLang="zh-CN" sz="2800">
              <a:solidFill>
                <a:srgbClr val="1E1E1E"/>
              </a:solidFill>
              <a:ea typeface="思源黑体 2" panose="020B0500000000000000" charset="-122"/>
              <a:cs typeface="+mn-lt"/>
              <a:sym typeface="思源黑体 2" panose="020B0500000000000000" charset="-122"/>
            </a:endParaRPr>
          </a:p>
        </p:txBody>
      </p:sp>
      <p:sp>
        <p:nvSpPr>
          <p:cNvPr id="28" name="TextBox 16"/>
          <p:cNvSpPr txBox="1"/>
          <p:nvPr>
            <p:custDataLst>
              <p:tags r:id="rId9"/>
            </p:custDataLst>
          </p:nvPr>
        </p:nvSpPr>
        <p:spPr>
          <a:xfrm>
            <a:off x="2862580" y="2705100"/>
            <a:ext cx="3986530" cy="560070"/>
          </a:xfrm>
          <a:prstGeom prst="rect">
            <a:avLst/>
          </a:prstGeom>
        </p:spPr>
        <p:txBody>
          <a:bodyPr wrap="square" lIns="0" tIns="0" rIns="0" bIns="0" rtlCol="0" anchor="t">
            <a:spAutoFit/>
          </a:bodyPr>
          <a:p>
            <a:pPr algn="l">
              <a:lnSpc>
                <a:spcPts val="4370"/>
              </a:lnSpc>
            </a:pPr>
            <a:r>
              <a:rPr lang="en-US" sz="36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HOW  TO  PLAY  IT</a:t>
            </a:r>
            <a:endParaRPr lang="en-US" sz="36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58484">
            <a:off x="11200883" y="4772850"/>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rot="-158484">
            <a:off x="8834007" y="7294984"/>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244221" y="-2432130"/>
            <a:ext cx="13022180" cy="5984032"/>
          </a:xfrm>
          <a:custGeom>
            <a:avLst/>
            <a:gdLst/>
            <a:ahLst/>
            <a:cxnLst/>
            <a:rect l="l" t="t" r="r" b="b"/>
            <a:pathLst>
              <a:path w="13022180" h="5984032">
                <a:moveTo>
                  <a:pt x="0" y="0"/>
                </a:moveTo>
                <a:lnTo>
                  <a:pt x="13022180" y="0"/>
                </a:lnTo>
                <a:lnTo>
                  <a:pt x="13022180" y="5984033"/>
                </a:lnTo>
                <a:lnTo>
                  <a:pt x="0" y="598403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flipH="1" flipV="1">
            <a:off x="-3957189" y="-1361733"/>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flipH="1" flipV="1">
            <a:off x="-4129742" y="-1941097"/>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7" name="Freeform 7"/>
          <p:cNvSpPr/>
          <p:nvPr/>
        </p:nvSpPr>
        <p:spPr>
          <a:xfrm rot="450764">
            <a:off x="6139604" y="7473655"/>
            <a:ext cx="15581755" cy="7160224"/>
          </a:xfrm>
          <a:custGeom>
            <a:avLst/>
            <a:gdLst/>
            <a:ahLst/>
            <a:cxnLst/>
            <a:rect l="l" t="t" r="r" b="b"/>
            <a:pathLst>
              <a:path w="15581755" h="7160224">
                <a:moveTo>
                  <a:pt x="0" y="0"/>
                </a:moveTo>
                <a:lnTo>
                  <a:pt x="15581755" y="0"/>
                </a:lnTo>
                <a:lnTo>
                  <a:pt x="15581755" y="7160224"/>
                </a:lnTo>
                <a:lnTo>
                  <a:pt x="0" y="716022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8" name="Group 8"/>
          <p:cNvGrpSpPr/>
          <p:nvPr/>
        </p:nvGrpSpPr>
        <p:grpSpPr>
          <a:xfrm rot="0">
            <a:off x="7725513" y="3564357"/>
            <a:ext cx="2836973" cy="835731"/>
            <a:chOff x="0" y="0"/>
            <a:chExt cx="1379566" cy="406400"/>
          </a:xfrm>
        </p:grpSpPr>
        <p:sp>
          <p:nvSpPr>
            <p:cNvPr id="9" name="Freeform 9"/>
            <p:cNvSpPr/>
            <p:nvPr/>
          </p:nvSpPr>
          <p:spPr>
            <a:xfrm>
              <a:off x="0" y="0"/>
              <a:ext cx="1379566" cy="406400"/>
            </a:xfrm>
            <a:custGeom>
              <a:avLst/>
              <a:gdLst/>
              <a:ahLst/>
              <a:cxnLst/>
              <a:rect l="l" t="t" r="r" b="b"/>
              <a:pathLst>
                <a:path w="1379566" h="406400">
                  <a:moveTo>
                    <a:pt x="1176366" y="0"/>
                  </a:moveTo>
                  <a:cubicBezTo>
                    <a:pt x="1288590" y="0"/>
                    <a:pt x="1379566" y="90976"/>
                    <a:pt x="1379566" y="203200"/>
                  </a:cubicBezTo>
                  <a:cubicBezTo>
                    <a:pt x="1379566" y="315424"/>
                    <a:pt x="1288590" y="406400"/>
                    <a:pt x="1176366" y="406400"/>
                  </a:cubicBezTo>
                  <a:lnTo>
                    <a:pt x="203200" y="406400"/>
                  </a:lnTo>
                  <a:cubicBezTo>
                    <a:pt x="90976" y="406400"/>
                    <a:pt x="0" y="315424"/>
                    <a:pt x="0" y="203200"/>
                  </a:cubicBezTo>
                  <a:cubicBezTo>
                    <a:pt x="0" y="90976"/>
                    <a:pt x="90976" y="0"/>
                    <a:pt x="203200" y="0"/>
                  </a:cubicBezTo>
                  <a:close/>
                </a:path>
              </a:pathLst>
            </a:custGeom>
            <a:solidFill>
              <a:srgbClr val="5B7396"/>
            </a:solidFill>
          </p:spPr>
        </p:sp>
        <p:sp>
          <p:nvSpPr>
            <p:cNvPr id="10" name="TextBox 10"/>
            <p:cNvSpPr txBox="1"/>
            <p:nvPr/>
          </p:nvSpPr>
          <p:spPr>
            <a:xfrm>
              <a:off x="0" y="-57150"/>
              <a:ext cx="1379566" cy="463550"/>
            </a:xfrm>
            <a:prstGeom prst="rect">
              <a:avLst/>
            </a:prstGeom>
          </p:spPr>
          <p:txBody>
            <a:bodyPr lIns="50800" tIns="50800" rIns="50800" bIns="50800" rtlCol="0" anchor="ctr"/>
            <a:lstStyle/>
            <a:p>
              <a:pPr algn="ctr">
                <a:lnSpc>
                  <a:spcPts val="3105"/>
                </a:lnSpc>
              </a:pPr>
            </a:p>
          </p:txBody>
        </p:sp>
      </p:grpSp>
      <p:sp>
        <p:nvSpPr>
          <p:cNvPr id="11" name="TextBox 11"/>
          <p:cNvSpPr txBox="1"/>
          <p:nvPr/>
        </p:nvSpPr>
        <p:spPr>
          <a:xfrm>
            <a:off x="7930343" y="3646226"/>
            <a:ext cx="2427315" cy="558165"/>
          </a:xfrm>
          <a:prstGeom prst="rect">
            <a:avLst/>
          </a:prstGeom>
        </p:spPr>
        <p:txBody>
          <a:bodyPr lIns="0" tIns="0" rIns="0" bIns="0" rtlCol="0" anchor="t">
            <a:spAutoFit/>
          </a:bodyPr>
          <a:lstStyle/>
          <a:p>
            <a:pPr marL="0" lvl="0" indent="0" algn="ctr">
              <a:lnSpc>
                <a:spcPts val="4355"/>
              </a:lnSpc>
              <a:spcBef>
                <a:spcPct val="0"/>
              </a:spcBef>
            </a:pPr>
            <a:r>
              <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part   two</a:t>
            </a:r>
            <a:endPar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2" name="TextBox 12"/>
          <p:cNvSpPr txBox="1"/>
          <p:nvPr/>
        </p:nvSpPr>
        <p:spPr>
          <a:xfrm>
            <a:off x="4526955" y="4687081"/>
            <a:ext cx="9234089" cy="1370330"/>
          </a:xfrm>
          <a:prstGeom prst="rect">
            <a:avLst/>
          </a:prstGeom>
        </p:spPr>
        <p:txBody>
          <a:bodyPr lIns="0" tIns="0" rIns="0" bIns="0" rtlCol="0" anchor="t">
            <a:spAutoFit/>
          </a:bodyPr>
          <a:lstStyle/>
          <a:p>
            <a:pPr marL="0" lvl="0" indent="0" algn="ctr">
              <a:lnSpc>
                <a:spcPts val="10690"/>
              </a:lnSpc>
              <a:spcBef>
                <a:spcPct val="0"/>
              </a:spcBef>
            </a:pPr>
            <a:r>
              <a:rPr lang="en-US" altLang="zh-CN" sz="81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formulation</a:t>
            </a:r>
            <a:endParaRPr lang="en-US" sz="8100">
              <a:solidFill>
                <a:srgbClr val="1E1E1E"/>
              </a:solidFill>
              <a:latin typeface="字由点字倔强黑" panose="00020600040101010101" charset="-122"/>
              <a:ea typeface="字由点字倔强黑" panose="00020600040101010101" charset="-122"/>
              <a:cs typeface="字由点字倔强黑" panose="00020600040101010101" charset="-122"/>
              <a:sym typeface="字由点字倔强黑" panose="00020600040101010101"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25683" y="-723752"/>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2514825" y="-72410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8" name="TextBox 8"/>
          <p:cNvSpPr txBox="1"/>
          <p:nvPr/>
        </p:nvSpPr>
        <p:spPr>
          <a:xfrm>
            <a:off x="5029260" y="18407"/>
            <a:ext cx="8374259" cy="1370330"/>
          </a:xfrm>
          <a:prstGeom prst="rect">
            <a:avLst/>
          </a:prstGeom>
        </p:spPr>
        <p:txBody>
          <a:bodyPr lIns="0" tIns="0" rIns="0" bIns="0" rtlCol="0" anchor="t">
            <a:spAutoFit/>
          </a:bodyPr>
          <a:lstStyle/>
          <a:p>
            <a:pPr marL="0" lvl="0" indent="0" algn="ctr">
              <a:lnSpc>
                <a:spcPts val="10690"/>
              </a:lnSpc>
              <a:spcBef>
                <a:spcPct val="0"/>
              </a:spcBef>
            </a:pPr>
            <a:r>
              <a:rPr lang="en-US" altLang="zh-CN" sz="53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formulation</a:t>
            </a:r>
            <a:endParaRPr lang="en-US" sz="5300">
              <a:solidFill>
                <a:srgbClr val="100F0D"/>
              </a:solidFill>
              <a:latin typeface="字由点字倔强黑" panose="00020600040101010101" charset="-122"/>
              <a:ea typeface="字由点字倔强黑" panose="00020600040101010101" charset="-122"/>
              <a:cs typeface="字由点字倔强黑" panose="00020600040101010101" charset="-122"/>
              <a:sym typeface="字由点字倔强黑" panose="00020600040101010101" charset="-122"/>
            </a:endParaRPr>
          </a:p>
        </p:txBody>
      </p:sp>
      <p:grpSp>
        <p:nvGrpSpPr>
          <p:cNvPr id="9" name="Group 9"/>
          <p:cNvGrpSpPr/>
          <p:nvPr/>
        </p:nvGrpSpPr>
        <p:grpSpPr>
          <a:xfrm rot="0">
            <a:off x="457316" y="1409700"/>
            <a:ext cx="17544802" cy="9596162"/>
            <a:chOff x="-17919" y="-6554"/>
            <a:chExt cx="824036" cy="374558"/>
          </a:xfrm>
        </p:grpSpPr>
        <p:sp>
          <p:nvSpPr>
            <p:cNvPr id="10" name="Freeform 10"/>
            <p:cNvSpPr/>
            <p:nvPr/>
          </p:nvSpPr>
          <p:spPr>
            <a:xfrm>
              <a:off x="0" y="0"/>
              <a:ext cx="806117" cy="326933"/>
            </a:xfrm>
            <a:custGeom>
              <a:avLst/>
              <a:gdLst/>
              <a:ahLst/>
              <a:cxnLst/>
              <a:rect l="l" t="t" r="r" b="b"/>
              <a:pathLst>
                <a:path w="806117" h="326933">
                  <a:moveTo>
                    <a:pt x="0" y="0"/>
                  </a:moveTo>
                  <a:lnTo>
                    <a:pt x="806117" y="0"/>
                  </a:lnTo>
                  <a:lnTo>
                    <a:pt x="806117" y="326933"/>
                  </a:lnTo>
                  <a:lnTo>
                    <a:pt x="0" y="326933"/>
                  </a:lnTo>
                  <a:close/>
                </a:path>
              </a:pathLst>
            </a:custGeom>
            <a:solidFill>
              <a:srgbClr val="B3C2D8">
                <a:alpha val="31765"/>
              </a:srgbClr>
            </a:solidFill>
            <a:ln cap="sq">
              <a:noFill/>
              <a:prstDash val="solid"/>
              <a:miter/>
            </a:ln>
          </p:spPr>
        </p:sp>
        <p:sp>
          <p:nvSpPr>
            <p:cNvPr id="11" name="TextBox 11"/>
            <p:cNvSpPr txBox="1"/>
            <p:nvPr/>
          </p:nvSpPr>
          <p:spPr>
            <a:xfrm>
              <a:off x="-17919" y="-6554"/>
              <a:ext cx="806117" cy="374558"/>
            </a:xfrm>
            <a:prstGeom prst="rect">
              <a:avLst/>
            </a:prstGeom>
          </p:spPr>
          <p:txBody>
            <a:bodyPr lIns="50800" tIns="50800" rIns="50800" bIns="50800" rtlCol="0" anchor="ctr"/>
            <a:lstStyle/>
            <a:p>
              <a:pPr marL="0" lvl="0" indent="0" algn="ctr">
                <a:lnSpc>
                  <a:spcPts val="2660"/>
                </a:lnSpc>
                <a:spcBef>
                  <a:spcPct val="0"/>
                </a:spcBef>
              </a:pPr>
            </a:p>
          </p:txBody>
        </p:sp>
      </p:grpSp>
      <p:sp>
        <p:nvSpPr>
          <p:cNvPr id="12" name="TextBox 12"/>
          <p:cNvSpPr txBox="1"/>
          <p:nvPr/>
        </p:nvSpPr>
        <p:spPr>
          <a:xfrm>
            <a:off x="1066800" y="2781300"/>
            <a:ext cx="16449040" cy="6956425"/>
          </a:xfrm>
          <a:prstGeom prst="rect">
            <a:avLst/>
          </a:prstGeom>
        </p:spPr>
        <p:txBody>
          <a:bodyPr wrap="square" lIns="0" tIns="0" rIns="0" bIns="0" rtlCol="0" anchor="t">
            <a:spAutoFit/>
          </a:bodyPr>
          <a:lstStyle/>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b="1">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State:</a:t>
            </a: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 A 6</a:t>
            </a:r>
            <a:r>
              <a:rPr lang="en-US" altLang="en-US"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a:t>
            </a: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7 matrix with values {−1, 0, +1} representing player discs and empty slots.</a:t>
            </a: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b="1">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Action Space:</a:t>
            </a: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 7 discrete actions (column choices).</a:t>
            </a: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b="1">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Reward:</a:t>
            </a: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 +1 for a win, −1 for a loss, 0 otherwise.</a:t>
            </a: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This formulation enables algorithmic implementations ranging from rule-based agents to deep reinforcement learning.</a:t>
            </a: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b="1">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Terminal State </a:t>
            </a:r>
            <a:r>
              <a:rPr lang="zh-CN" altLang="en-US" sz="3600" b="1">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a:t>
            </a:r>
            <a:endParaRPr lang="zh-CN" altLang="en-US" sz="3600" b="1">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b="1">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 Win: A player forms a consecutive line of four discs horizontally, vertically, or diagonally.</a:t>
            </a: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 Draw: The board is completely filled with no four-in-a-row for either player.</a:t>
            </a: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p:txBody>
      </p:sp>
      <p:grpSp>
        <p:nvGrpSpPr>
          <p:cNvPr id="13" name="Group 13"/>
          <p:cNvGrpSpPr/>
          <p:nvPr/>
        </p:nvGrpSpPr>
        <p:grpSpPr>
          <a:xfrm rot="0">
            <a:off x="848995" y="1737360"/>
            <a:ext cx="17152620" cy="647700"/>
            <a:chOff x="0" y="0"/>
            <a:chExt cx="3839781" cy="170562"/>
          </a:xfrm>
        </p:grpSpPr>
        <p:sp>
          <p:nvSpPr>
            <p:cNvPr id="14" name="Freeform 14"/>
            <p:cNvSpPr/>
            <p:nvPr/>
          </p:nvSpPr>
          <p:spPr>
            <a:xfrm>
              <a:off x="0" y="0"/>
              <a:ext cx="3839781" cy="170562"/>
            </a:xfrm>
            <a:custGeom>
              <a:avLst/>
              <a:gdLst/>
              <a:ahLst/>
              <a:cxnLst/>
              <a:rect l="l" t="t" r="r" b="b"/>
              <a:pathLst>
                <a:path w="3839781" h="170562">
                  <a:moveTo>
                    <a:pt x="0" y="0"/>
                  </a:moveTo>
                  <a:lnTo>
                    <a:pt x="3839781" y="0"/>
                  </a:lnTo>
                  <a:lnTo>
                    <a:pt x="3839781" y="170562"/>
                  </a:lnTo>
                  <a:lnTo>
                    <a:pt x="0" y="170562"/>
                  </a:lnTo>
                  <a:close/>
                </a:path>
              </a:pathLst>
            </a:custGeom>
            <a:solidFill>
              <a:srgbClr val="5B7396"/>
            </a:solidFill>
          </p:spPr>
        </p:sp>
        <p:sp>
          <p:nvSpPr>
            <p:cNvPr id="15" name="TextBox 15"/>
            <p:cNvSpPr txBox="1"/>
            <p:nvPr/>
          </p:nvSpPr>
          <p:spPr>
            <a:xfrm>
              <a:off x="0" y="-38100"/>
              <a:ext cx="3839781" cy="208662"/>
            </a:xfrm>
            <a:prstGeom prst="rect">
              <a:avLst/>
            </a:prstGeom>
          </p:spPr>
          <p:txBody>
            <a:bodyPr lIns="50800" tIns="50800" rIns="50800" bIns="50800" rtlCol="0" anchor="ctr"/>
            <a:lstStyle/>
            <a:p>
              <a:pPr algn="ctr">
                <a:lnSpc>
                  <a:spcPts val="2660"/>
                </a:lnSpc>
                <a:spcBef>
                  <a:spcPct val="0"/>
                </a:spcBef>
              </a:pPr>
            </a:p>
          </p:txBody>
        </p:sp>
      </p:grpSp>
      <p:sp>
        <p:nvSpPr>
          <p:cNvPr id="16" name="TextBox 16"/>
          <p:cNvSpPr txBox="1"/>
          <p:nvPr/>
        </p:nvSpPr>
        <p:spPr>
          <a:xfrm>
            <a:off x="6553194" y="1790701"/>
            <a:ext cx="5302261" cy="560070"/>
          </a:xfrm>
          <a:prstGeom prst="rect">
            <a:avLst/>
          </a:prstGeom>
        </p:spPr>
        <p:txBody>
          <a:bodyPr lIns="0" tIns="0" rIns="0" bIns="0" rtlCol="0" anchor="t">
            <a:spAutoFit/>
          </a:bodyPr>
          <a:lstStyle/>
          <a:p>
            <a:pPr algn="ctr">
              <a:lnSpc>
                <a:spcPts val="4370"/>
              </a:lnSpc>
            </a:pPr>
            <a:r>
              <a:rPr lang="en-US"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discription of this game</a:t>
            </a:r>
            <a:endParaRPr lang="en-US"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58484">
            <a:off x="11200883" y="4772850"/>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rot="-158484">
            <a:off x="8834007" y="7294984"/>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244221" y="-2432130"/>
            <a:ext cx="13022180" cy="5984032"/>
          </a:xfrm>
          <a:custGeom>
            <a:avLst/>
            <a:gdLst/>
            <a:ahLst/>
            <a:cxnLst/>
            <a:rect l="l" t="t" r="r" b="b"/>
            <a:pathLst>
              <a:path w="13022180" h="5984032">
                <a:moveTo>
                  <a:pt x="0" y="0"/>
                </a:moveTo>
                <a:lnTo>
                  <a:pt x="13022180" y="0"/>
                </a:lnTo>
                <a:lnTo>
                  <a:pt x="13022180" y="5984033"/>
                </a:lnTo>
                <a:lnTo>
                  <a:pt x="0" y="598403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flipH="1" flipV="1">
            <a:off x="-3957189" y="-1361733"/>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flipH="1" flipV="1">
            <a:off x="-4129742" y="-1941097"/>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7" name="Freeform 7"/>
          <p:cNvSpPr/>
          <p:nvPr/>
        </p:nvSpPr>
        <p:spPr>
          <a:xfrm rot="450764">
            <a:off x="6139604" y="7473655"/>
            <a:ext cx="15581755" cy="7160224"/>
          </a:xfrm>
          <a:custGeom>
            <a:avLst/>
            <a:gdLst/>
            <a:ahLst/>
            <a:cxnLst/>
            <a:rect l="l" t="t" r="r" b="b"/>
            <a:pathLst>
              <a:path w="15581755" h="7160224">
                <a:moveTo>
                  <a:pt x="0" y="0"/>
                </a:moveTo>
                <a:lnTo>
                  <a:pt x="15581755" y="0"/>
                </a:lnTo>
                <a:lnTo>
                  <a:pt x="15581755" y="7160224"/>
                </a:lnTo>
                <a:lnTo>
                  <a:pt x="0" y="716022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8" name="Group 8"/>
          <p:cNvGrpSpPr/>
          <p:nvPr/>
        </p:nvGrpSpPr>
        <p:grpSpPr>
          <a:xfrm rot="0">
            <a:off x="7620103" y="2552752"/>
            <a:ext cx="2836973" cy="988180"/>
            <a:chOff x="-51259" y="-491924"/>
            <a:chExt cx="1379566" cy="480533"/>
          </a:xfrm>
        </p:grpSpPr>
        <p:sp>
          <p:nvSpPr>
            <p:cNvPr id="9" name="Freeform 9"/>
            <p:cNvSpPr/>
            <p:nvPr/>
          </p:nvSpPr>
          <p:spPr>
            <a:xfrm>
              <a:off x="-51259" y="-417791"/>
              <a:ext cx="1379566" cy="406400"/>
            </a:xfrm>
            <a:custGeom>
              <a:avLst/>
              <a:gdLst/>
              <a:ahLst/>
              <a:cxnLst/>
              <a:rect l="l" t="t" r="r" b="b"/>
              <a:pathLst>
                <a:path w="1379566" h="406400">
                  <a:moveTo>
                    <a:pt x="1176366" y="0"/>
                  </a:moveTo>
                  <a:cubicBezTo>
                    <a:pt x="1288590" y="0"/>
                    <a:pt x="1379566" y="90976"/>
                    <a:pt x="1379566" y="203200"/>
                  </a:cubicBezTo>
                  <a:cubicBezTo>
                    <a:pt x="1379566" y="315424"/>
                    <a:pt x="1288590" y="406400"/>
                    <a:pt x="1176366" y="406400"/>
                  </a:cubicBezTo>
                  <a:lnTo>
                    <a:pt x="203200" y="406400"/>
                  </a:lnTo>
                  <a:cubicBezTo>
                    <a:pt x="90976" y="406400"/>
                    <a:pt x="0" y="315424"/>
                    <a:pt x="0" y="203200"/>
                  </a:cubicBezTo>
                  <a:cubicBezTo>
                    <a:pt x="0" y="90976"/>
                    <a:pt x="90976" y="0"/>
                    <a:pt x="203200" y="0"/>
                  </a:cubicBezTo>
                  <a:close/>
                </a:path>
              </a:pathLst>
            </a:custGeom>
            <a:solidFill>
              <a:srgbClr val="5B7396"/>
            </a:solidFill>
          </p:spPr>
          <p:txBody>
            <a:bodyPr/>
            <a:p>
              <a:endParaRPr lang="zh-CN" altLang="en-US"/>
            </a:p>
          </p:txBody>
        </p:sp>
        <p:sp>
          <p:nvSpPr>
            <p:cNvPr id="10" name="TextBox 10"/>
            <p:cNvSpPr txBox="1"/>
            <p:nvPr/>
          </p:nvSpPr>
          <p:spPr>
            <a:xfrm>
              <a:off x="-51259" y="-491924"/>
              <a:ext cx="1379566" cy="463550"/>
            </a:xfrm>
            <a:prstGeom prst="rect">
              <a:avLst/>
            </a:prstGeom>
          </p:spPr>
          <p:txBody>
            <a:bodyPr lIns="50800" tIns="50800" rIns="50800" bIns="50800" rtlCol="0" anchor="ctr"/>
            <a:lstStyle/>
            <a:p>
              <a:pPr algn="ctr">
                <a:lnSpc>
                  <a:spcPts val="3105"/>
                </a:lnSpc>
              </a:pPr>
            </a:p>
          </p:txBody>
        </p:sp>
      </p:grpSp>
      <p:sp>
        <p:nvSpPr>
          <p:cNvPr id="11" name="TextBox 11"/>
          <p:cNvSpPr txBox="1"/>
          <p:nvPr/>
        </p:nvSpPr>
        <p:spPr>
          <a:xfrm>
            <a:off x="7848428" y="2781356"/>
            <a:ext cx="2427315" cy="558165"/>
          </a:xfrm>
          <a:prstGeom prst="rect">
            <a:avLst/>
          </a:prstGeom>
        </p:spPr>
        <p:txBody>
          <a:bodyPr lIns="0" tIns="0" rIns="0" bIns="0" rtlCol="0" anchor="t">
            <a:spAutoFit/>
          </a:bodyPr>
          <a:lstStyle/>
          <a:p>
            <a:pPr marL="0" lvl="0" indent="0" algn="ctr">
              <a:lnSpc>
                <a:spcPts val="4355"/>
              </a:lnSpc>
              <a:spcBef>
                <a:spcPct val="0"/>
              </a:spcBef>
            </a:pPr>
            <a:r>
              <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part   three</a:t>
            </a:r>
            <a:endPar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2" name="TextBox 12"/>
          <p:cNvSpPr txBox="1"/>
          <p:nvPr/>
        </p:nvSpPr>
        <p:spPr>
          <a:xfrm>
            <a:off x="2819400" y="4152900"/>
            <a:ext cx="12480290" cy="2741295"/>
          </a:xfrm>
          <a:prstGeom prst="rect">
            <a:avLst/>
          </a:prstGeom>
        </p:spPr>
        <p:txBody>
          <a:bodyPr wrap="square" lIns="0" tIns="0" rIns="0" bIns="0" rtlCol="0" anchor="t">
            <a:spAutoFit/>
          </a:bodyPr>
          <a:lstStyle/>
          <a:p>
            <a:pPr marL="0" lvl="0" indent="0" algn="ctr">
              <a:lnSpc>
                <a:spcPts val="10690"/>
              </a:lnSpc>
              <a:spcBef>
                <a:spcPct val="0"/>
              </a:spcBef>
            </a:pPr>
            <a:r>
              <a:rPr lang="en-US" altLang="zh-CN" sz="8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Solution ideas and </a:t>
            </a:r>
            <a:endParaRPr lang="en-US" altLang="zh-CN" sz="8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a:p>
            <a:pPr marL="0" lvl="0" indent="0" algn="ctr">
              <a:lnSpc>
                <a:spcPts val="10690"/>
              </a:lnSpc>
              <a:spcBef>
                <a:spcPct val="0"/>
              </a:spcBef>
            </a:pPr>
            <a:r>
              <a:rPr lang="en-US" altLang="zh-CN" sz="8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comparative experiments</a:t>
            </a:r>
            <a:endParaRPr lang="en-US" altLang="zh-CN" sz="8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25683" y="-1072367"/>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2381475" y="-841578"/>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8" name="TextBox 8"/>
          <p:cNvSpPr txBox="1"/>
          <p:nvPr/>
        </p:nvSpPr>
        <p:spPr>
          <a:xfrm>
            <a:off x="4956870" y="966462"/>
            <a:ext cx="8374259" cy="815340"/>
          </a:xfrm>
          <a:prstGeom prst="rect">
            <a:avLst/>
          </a:prstGeom>
        </p:spPr>
        <p:txBody>
          <a:bodyPr lIns="0" tIns="0" rIns="0" bIns="0" rtlCol="0" anchor="t">
            <a:spAutoFit/>
          </a:bodyPr>
          <a:lstStyle/>
          <a:p>
            <a:pPr algn="ctr">
              <a:lnSpc>
                <a:spcPts val="6360"/>
              </a:lnSpc>
            </a:pPr>
            <a:r>
              <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Solution ideas</a:t>
            </a:r>
            <a:endPar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grpSp>
        <p:nvGrpSpPr>
          <p:cNvPr id="10" name="Group 10"/>
          <p:cNvGrpSpPr/>
          <p:nvPr>
            <p:custDataLst>
              <p:tags r:id="rId7"/>
            </p:custDataLst>
          </p:nvPr>
        </p:nvGrpSpPr>
        <p:grpSpPr>
          <a:xfrm rot="0">
            <a:off x="1143000" y="2892425"/>
            <a:ext cx="3403600" cy="791845"/>
            <a:chOff x="0" y="0"/>
            <a:chExt cx="1044256" cy="208607"/>
          </a:xfrm>
        </p:grpSpPr>
        <p:sp>
          <p:nvSpPr>
            <p:cNvPr id="11" name="Freeform 11"/>
            <p:cNvSpPr/>
            <p:nvPr>
              <p:custDataLst>
                <p:tags r:id="rId8"/>
              </p:custDataLst>
            </p:nvPr>
          </p:nvSpPr>
          <p:spPr>
            <a:xfrm>
              <a:off x="0" y="0"/>
              <a:ext cx="1044256" cy="208607"/>
            </a:xfrm>
            <a:custGeom>
              <a:avLst/>
              <a:gdLst/>
              <a:ahLst/>
              <a:cxnLst/>
              <a:rect l="l" t="t" r="r" b="b"/>
              <a:pathLst>
                <a:path w="1044256" h="208607">
                  <a:moveTo>
                    <a:pt x="41005" y="0"/>
                  </a:moveTo>
                  <a:lnTo>
                    <a:pt x="1003252" y="0"/>
                  </a:lnTo>
                  <a:cubicBezTo>
                    <a:pt x="1014127" y="0"/>
                    <a:pt x="1024557" y="4320"/>
                    <a:pt x="1032246" y="12010"/>
                  </a:cubicBezTo>
                  <a:cubicBezTo>
                    <a:pt x="1039936" y="19700"/>
                    <a:pt x="1044256" y="30130"/>
                    <a:pt x="1044256" y="41005"/>
                  </a:cubicBezTo>
                  <a:lnTo>
                    <a:pt x="1044256" y="167603"/>
                  </a:lnTo>
                  <a:cubicBezTo>
                    <a:pt x="1044256" y="178478"/>
                    <a:pt x="1039936" y="188907"/>
                    <a:pt x="1032246" y="196597"/>
                  </a:cubicBezTo>
                  <a:cubicBezTo>
                    <a:pt x="1024557" y="204287"/>
                    <a:pt x="1014127" y="208607"/>
                    <a:pt x="1003252" y="208607"/>
                  </a:cubicBezTo>
                  <a:lnTo>
                    <a:pt x="41005" y="208607"/>
                  </a:lnTo>
                  <a:cubicBezTo>
                    <a:pt x="18358" y="208607"/>
                    <a:pt x="0" y="190249"/>
                    <a:pt x="0" y="167603"/>
                  </a:cubicBezTo>
                  <a:lnTo>
                    <a:pt x="0" y="41005"/>
                  </a:lnTo>
                  <a:cubicBezTo>
                    <a:pt x="0" y="30130"/>
                    <a:pt x="4320" y="19700"/>
                    <a:pt x="12010" y="12010"/>
                  </a:cubicBezTo>
                  <a:cubicBezTo>
                    <a:pt x="19700" y="4320"/>
                    <a:pt x="30130" y="0"/>
                    <a:pt x="41005" y="0"/>
                  </a:cubicBezTo>
                  <a:close/>
                </a:path>
              </a:pathLst>
            </a:custGeom>
            <a:solidFill>
              <a:srgbClr val="5B7396"/>
            </a:solidFill>
          </p:spPr>
        </p:sp>
        <p:sp>
          <p:nvSpPr>
            <p:cNvPr id="12" name="TextBox 12"/>
            <p:cNvSpPr txBox="1"/>
            <p:nvPr/>
          </p:nvSpPr>
          <p:spPr>
            <a:xfrm>
              <a:off x="0" y="-28575"/>
              <a:ext cx="1044256" cy="237182"/>
            </a:xfrm>
            <a:prstGeom prst="rect">
              <a:avLst/>
            </a:prstGeom>
          </p:spPr>
          <p:txBody>
            <a:bodyPr lIns="50800" tIns="50800" rIns="50800" bIns="50800" rtlCol="0" anchor="ctr"/>
            <a:lstStyle/>
            <a:p>
              <a:pPr algn="ctr">
                <a:lnSpc>
                  <a:spcPts val="2660"/>
                </a:lnSpc>
              </a:pPr>
            </a:p>
          </p:txBody>
        </p:sp>
      </p:grpSp>
      <p:grpSp>
        <p:nvGrpSpPr>
          <p:cNvPr id="13" name="Group 13"/>
          <p:cNvGrpSpPr/>
          <p:nvPr>
            <p:custDataLst>
              <p:tags r:id="rId9"/>
            </p:custDataLst>
          </p:nvPr>
        </p:nvGrpSpPr>
        <p:grpSpPr>
          <a:xfrm rot="0">
            <a:off x="1066800" y="4109085"/>
            <a:ext cx="3479800" cy="4668520"/>
            <a:chOff x="0" y="0"/>
            <a:chExt cx="1044256" cy="1229568"/>
          </a:xfrm>
        </p:grpSpPr>
        <p:sp>
          <p:nvSpPr>
            <p:cNvPr id="14" name="Freeform 14"/>
            <p:cNvSpPr/>
            <p:nvPr>
              <p:custDataLst>
                <p:tags r:id="rId10"/>
              </p:custDataLst>
            </p:nvPr>
          </p:nvSpPr>
          <p:spPr>
            <a:xfrm>
              <a:off x="0" y="0"/>
              <a:ext cx="1044256" cy="1229568"/>
            </a:xfrm>
            <a:custGeom>
              <a:avLst/>
              <a:gdLst/>
              <a:ahLst/>
              <a:cxnLst/>
              <a:rect l="l" t="t" r="r" b="b"/>
              <a:pathLst>
                <a:path w="1044256" h="1229568">
                  <a:moveTo>
                    <a:pt x="41005" y="0"/>
                  </a:moveTo>
                  <a:lnTo>
                    <a:pt x="1003252" y="0"/>
                  </a:lnTo>
                  <a:cubicBezTo>
                    <a:pt x="1014127" y="0"/>
                    <a:pt x="1024557" y="4320"/>
                    <a:pt x="1032246" y="12010"/>
                  </a:cubicBezTo>
                  <a:cubicBezTo>
                    <a:pt x="1039936" y="19700"/>
                    <a:pt x="1044256" y="30130"/>
                    <a:pt x="1044256" y="41005"/>
                  </a:cubicBezTo>
                  <a:lnTo>
                    <a:pt x="1044256" y="1188563"/>
                  </a:lnTo>
                  <a:cubicBezTo>
                    <a:pt x="1044256" y="1211209"/>
                    <a:pt x="1025898" y="1229568"/>
                    <a:pt x="1003252" y="1229568"/>
                  </a:cubicBezTo>
                  <a:lnTo>
                    <a:pt x="41005" y="1229568"/>
                  </a:lnTo>
                  <a:cubicBezTo>
                    <a:pt x="30130" y="1229568"/>
                    <a:pt x="19700" y="1225247"/>
                    <a:pt x="12010" y="1217558"/>
                  </a:cubicBezTo>
                  <a:cubicBezTo>
                    <a:pt x="4320" y="1209868"/>
                    <a:pt x="0" y="1199438"/>
                    <a:pt x="0" y="1188563"/>
                  </a:cubicBezTo>
                  <a:lnTo>
                    <a:pt x="0" y="41005"/>
                  </a:lnTo>
                  <a:cubicBezTo>
                    <a:pt x="0" y="30130"/>
                    <a:pt x="4320" y="19700"/>
                    <a:pt x="12010" y="12010"/>
                  </a:cubicBezTo>
                  <a:cubicBezTo>
                    <a:pt x="19700" y="4320"/>
                    <a:pt x="30130" y="0"/>
                    <a:pt x="41005" y="0"/>
                  </a:cubicBezTo>
                  <a:close/>
                </a:path>
              </a:pathLst>
            </a:custGeom>
            <a:solidFill>
              <a:srgbClr val="B3C2D8">
                <a:alpha val="31765"/>
              </a:srgbClr>
            </a:solidFill>
            <a:ln cap="rnd">
              <a:noFill/>
              <a:prstDash val="solid"/>
              <a:round/>
            </a:ln>
          </p:spPr>
        </p:sp>
        <p:sp>
          <p:nvSpPr>
            <p:cNvPr id="15" name="TextBox 15"/>
            <p:cNvSpPr txBox="1"/>
            <p:nvPr/>
          </p:nvSpPr>
          <p:spPr>
            <a:xfrm>
              <a:off x="0" y="-28575"/>
              <a:ext cx="1044256" cy="1258143"/>
            </a:xfrm>
            <a:prstGeom prst="rect">
              <a:avLst/>
            </a:prstGeom>
          </p:spPr>
          <p:txBody>
            <a:bodyPr lIns="50800" tIns="50800" rIns="50800" bIns="50800" rtlCol="0" anchor="ctr"/>
            <a:lstStyle/>
            <a:p>
              <a:pPr algn="ctr">
                <a:lnSpc>
                  <a:spcPts val="2660"/>
                </a:lnSpc>
              </a:pPr>
            </a:p>
          </p:txBody>
        </p:sp>
      </p:grpSp>
      <p:sp>
        <p:nvSpPr>
          <p:cNvPr id="16" name="TextBox 16"/>
          <p:cNvSpPr txBox="1"/>
          <p:nvPr>
            <p:custDataLst>
              <p:tags r:id="rId11"/>
            </p:custDataLst>
          </p:nvPr>
        </p:nvSpPr>
        <p:spPr>
          <a:xfrm>
            <a:off x="1391254" y="2986086"/>
            <a:ext cx="2889059" cy="560070"/>
          </a:xfrm>
          <a:prstGeom prst="rect">
            <a:avLst/>
          </a:prstGeom>
        </p:spPr>
        <p:txBody>
          <a:bodyPr lIns="0" tIns="0" rIns="0" bIns="0" rtlCol="0" anchor="t">
            <a:spAutoFit/>
          </a:bodyPr>
          <a:lstStyle/>
          <a:p>
            <a:pPr algn="ctr">
              <a:lnSpc>
                <a:spcPts val="4370"/>
              </a:lnSpc>
            </a:pPr>
            <a:r>
              <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Random Policy</a:t>
            </a:r>
            <a:endPar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17" name="Group 17"/>
          <p:cNvGrpSpPr/>
          <p:nvPr>
            <p:custDataLst>
              <p:tags r:id="rId12"/>
            </p:custDataLst>
          </p:nvPr>
        </p:nvGrpSpPr>
        <p:grpSpPr>
          <a:xfrm rot="0">
            <a:off x="3937478" y="3661674"/>
            <a:ext cx="337879" cy="295645"/>
            <a:chOff x="0" y="0"/>
            <a:chExt cx="812800" cy="711200"/>
          </a:xfrm>
        </p:grpSpPr>
        <p:sp>
          <p:nvSpPr>
            <p:cNvPr id="18" name="Freeform 18"/>
            <p:cNvSpPr/>
            <p:nvPr>
              <p:custDataLst>
                <p:tags r:id="rId13"/>
              </p:custDataLst>
            </p:nvPr>
          </p:nvSpPr>
          <p:spPr>
            <a:xfrm>
              <a:off x="0" y="0"/>
              <a:ext cx="812800" cy="711200"/>
            </a:xfrm>
            <a:custGeom>
              <a:avLst/>
              <a:gdLst/>
              <a:ahLst/>
              <a:cxnLst/>
              <a:rect l="l" t="t" r="r" b="b"/>
              <a:pathLst>
                <a:path w="812800" h="711200">
                  <a:moveTo>
                    <a:pt x="406400" y="711200"/>
                  </a:moveTo>
                  <a:lnTo>
                    <a:pt x="812800" y="0"/>
                  </a:lnTo>
                  <a:lnTo>
                    <a:pt x="0" y="0"/>
                  </a:lnTo>
                  <a:lnTo>
                    <a:pt x="406400" y="711200"/>
                  </a:lnTo>
                  <a:close/>
                </a:path>
              </a:pathLst>
            </a:custGeom>
            <a:solidFill>
              <a:srgbClr val="5B7396"/>
            </a:solidFill>
          </p:spPr>
        </p:sp>
        <p:sp>
          <p:nvSpPr>
            <p:cNvPr id="19" name="TextBox 19"/>
            <p:cNvSpPr txBox="1"/>
            <p:nvPr/>
          </p:nvSpPr>
          <p:spPr>
            <a:xfrm>
              <a:off x="127000" y="22225"/>
              <a:ext cx="558800" cy="358775"/>
            </a:xfrm>
            <a:prstGeom prst="rect">
              <a:avLst/>
            </a:prstGeom>
          </p:spPr>
          <p:txBody>
            <a:bodyPr lIns="50800" tIns="50800" rIns="50800" bIns="50800" rtlCol="0" anchor="ctr"/>
            <a:lstStyle/>
            <a:p>
              <a:pPr algn="ctr">
                <a:lnSpc>
                  <a:spcPts val="2660"/>
                </a:lnSpc>
              </a:pPr>
            </a:p>
          </p:txBody>
        </p:sp>
      </p:grpSp>
      <p:grpSp>
        <p:nvGrpSpPr>
          <p:cNvPr id="20" name="Group 20"/>
          <p:cNvGrpSpPr/>
          <p:nvPr>
            <p:custDataLst>
              <p:tags r:id="rId14"/>
            </p:custDataLst>
          </p:nvPr>
        </p:nvGrpSpPr>
        <p:grpSpPr>
          <a:xfrm rot="0">
            <a:off x="5302885" y="2903855"/>
            <a:ext cx="3596640" cy="791845"/>
            <a:chOff x="0" y="0"/>
            <a:chExt cx="1043595" cy="208607"/>
          </a:xfrm>
        </p:grpSpPr>
        <p:sp>
          <p:nvSpPr>
            <p:cNvPr id="21" name="Freeform 21"/>
            <p:cNvSpPr/>
            <p:nvPr>
              <p:custDataLst>
                <p:tags r:id="rId15"/>
              </p:custDataLst>
            </p:nvPr>
          </p:nvSpPr>
          <p:spPr>
            <a:xfrm>
              <a:off x="0" y="0"/>
              <a:ext cx="1043595" cy="208607"/>
            </a:xfrm>
            <a:custGeom>
              <a:avLst/>
              <a:gdLst/>
              <a:ahLst/>
              <a:cxnLst/>
              <a:rect l="l" t="t" r="r" b="b"/>
              <a:pathLst>
                <a:path w="1043595" h="208607">
                  <a:moveTo>
                    <a:pt x="41031" y="0"/>
                  </a:moveTo>
                  <a:lnTo>
                    <a:pt x="1002564" y="0"/>
                  </a:lnTo>
                  <a:cubicBezTo>
                    <a:pt x="1025225" y="0"/>
                    <a:pt x="1043595" y="18370"/>
                    <a:pt x="1043595" y="41031"/>
                  </a:cubicBezTo>
                  <a:lnTo>
                    <a:pt x="1043595" y="167577"/>
                  </a:lnTo>
                  <a:cubicBezTo>
                    <a:pt x="1043595" y="178459"/>
                    <a:pt x="1039272" y="188895"/>
                    <a:pt x="1031577" y="196590"/>
                  </a:cubicBezTo>
                  <a:cubicBezTo>
                    <a:pt x="1023883" y="204284"/>
                    <a:pt x="1013446" y="208607"/>
                    <a:pt x="1002564" y="208607"/>
                  </a:cubicBezTo>
                  <a:lnTo>
                    <a:pt x="41031" y="208607"/>
                  </a:lnTo>
                  <a:cubicBezTo>
                    <a:pt x="18370" y="208607"/>
                    <a:pt x="0" y="190237"/>
                    <a:pt x="0" y="167577"/>
                  </a:cubicBezTo>
                  <a:lnTo>
                    <a:pt x="0" y="41031"/>
                  </a:lnTo>
                  <a:cubicBezTo>
                    <a:pt x="0" y="30149"/>
                    <a:pt x="4323" y="19712"/>
                    <a:pt x="12018" y="12018"/>
                  </a:cubicBezTo>
                  <a:cubicBezTo>
                    <a:pt x="19712" y="4323"/>
                    <a:pt x="30149" y="0"/>
                    <a:pt x="41031" y="0"/>
                  </a:cubicBezTo>
                  <a:close/>
                </a:path>
              </a:pathLst>
            </a:custGeom>
            <a:solidFill>
              <a:srgbClr val="CBDCDE"/>
            </a:solidFill>
            <a:ln cap="rnd">
              <a:noFill/>
              <a:prstDash val="solid"/>
              <a:round/>
            </a:ln>
          </p:spPr>
        </p:sp>
        <p:sp>
          <p:nvSpPr>
            <p:cNvPr id="22" name="TextBox 22"/>
            <p:cNvSpPr txBox="1"/>
            <p:nvPr/>
          </p:nvSpPr>
          <p:spPr>
            <a:xfrm>
              <a:off x="0" y="-28575"/>
              <a:ext cx="1043595" cy="237182"/>
            </a:xfrm>
            <a:prstGeom prst="rect">
              <a:avLst/>
            </a:prstGeom>
          </p:spPr>
          <p:txBody>
            <a:bodyPr lIns="50800" tIns="50800" rIns="50800" bIns="50800" rtlCol="0" anchor="ctr"/>
            <a:lstStyle/>
            <a:p>
              <a:pPr marL="0" lvl="0" indent="0" algn="ctr">
                <a:lnSpc>
                  <a:spcPts val="2660"/>
                </a:lnSpc>
                <a:spcBef>
                  <a:spcPct val="0"/>
                </a:spcBef>
              </a:pPr>
            </a:p>
          </p:txBody>
        </p:sp>
      </p:grpSp>
      <p:grpSp>
        <p:nvGrpSpPr>
          <p:cNvPr id="23" name="Group 23"/>
          <p:cNvGrpSpPr/>
          <p:nvPr>
            <p:custDataLst>
              <p:tags r:id="rId16"/>
            </p:custDataLst>
          </p:nvPr>
        </p:nvGrpSpPr>
        <p:grpSpPr>
          <a:xfrm rot="0">
            <a:off x="5302885" y="4229100"/>
            <a:ext cx="3596640" cy="4559935"/>
            <a:chOff x="0" y="0"/>
            <a:chExt cx="1043595" cy="1229568"/>
          </a:xfrm>
        </p:grpSpPr>
        <p:sp>
          <p:nvSpPr>
            <p:cNvPr id="24" name="Freeform 24"/>
            <p:cNvSpPr/>
            <p:nvPr>
              <p:custDataLst>
                <p:tags r:id="rId17"/>
              </p:custDataLst>
            </p:nvPr>
          </p:nvSpPr>
          <p:spPr>
            <a:xfrm>
              <a:off x="0" y="0"/>
              <a:ext cx="1043595" cy="1229568"/>
            </a:xfrm>
            <a:custGeom>
              <a:avLst/>
              <a:gdLst/>
              <a:ahLst/>
              <a:cxnLst/>
              <a:rect l="l" t="t" r="r" b="b"/>
              <a:pathLst>
                <a:path w="1043595" h="1229568">
                  <a:moveTo>
                    <a:pt x="41031" y="0"/>
                  </a:moveTo>
                  <a:lnTo>
                    <a:pt x="1002564" y="0"/>
                  </a:lnTo>
                  <a:cubicBezTo>
                    <a:pt x="1025225" y="0"/>
                    <a:pt x="1043595" y="18370"/>
                    <a:pt x="1043595" y="41031"/>
                  </a:cubicBezTo>
                  <a:lnTo>
                    <a:pt x="1043595" y="1188537"/>
                  </a:lnTo>
                  <a:cubicBezTo>
                    <a:pt x="1043595" y="1211197"/>
                    <a:pt x="1025225" y="1229568"/>
                    <a:pt x="1002564" y="1229568"/>
                  </a:cubicBezTo>
                  <a:lnTo>
                    <a:pt x="41031" y="1229568"/>
                  </a:lnTo>
                  <a:cubicBezTo>
                    <a:pt x="30149" y="1229568"/>
                    <a:pt x="19712" y="1225245"/>
                    <a:pt x="12018" y="1217550"/>
                  </a:cubicBezTo>
                  <a:cubicBezTo>
                    <a:pt x="4323" y="1209855"/>
                    <a:pt x="0" y="1199419"/>
                    <a:pt x="0" y="1188537"/>
                  </a:cubicBezTo>
                  <a:lnTo>
                    <a:pt x="0" y="41031"/>
                  </a:lnTo>
                  <a:cubicBezTo>
                    <a:pt x="0" y="30149"/>
                    <a:pt x="4323" y="19712"/>
                    <a:pt x="12018" y="12018"/>
                  </a:cubicBezTo>
                  <a:cubicBezTo>
                    <a:pt x="19712" y="4323"/>
                    <a:pt x="30149" y="0"/>
                    <a:pt x="41031" y="0"/>
                  </a:cubicBezTo>
                  <a:close/>
                </a:path>
              </a:pathLst>
            </a:custGeom>
            <a:solidFill>
              <a:srgbClr val="CBDCDE">
                <a:alpha val="31765"/>
              </a:srgbClr>
            </a:solidFill>
            <a:ln cap="rnd">
              <a:noFill/>
              <a:prstDash val="solid"/>
              <a:round/>
            </a:ln>
          </p:spPr>
        </p:sp>
        <p:sp>
          <p:nvSpPr>
            <p:cNvPr id="25" name="TextBox 25"/>
            <p:cNvSpPr txBox="1"/>
            <p:nvPr/>
          </p:nvSpPr>
          <p:spPr>
            <a:xfrm>
              <a:off x="0" y="-28575"/>
              <a:ext cx="1043595" cy="1258143"/>
            </a:xfrm>
            <a:prstGeom prst="rect">
              <a:avLst/>
            </a:prstGeom>
          </p:spPr>
          <p:txBody>
            <a:bodyPr lIns="50800" tIns="50800" rIns="50800" bIns="50800" rtlCol="0" anchor="ctr"/>
            <a:lstStyle/>
            <a:p>
              <a:pPr marL="0" lvl="0" indent="0" algn="ctr">
                <a:lnSpc>
                  <a:spcPts val="2660"/>
                </a:lnSpc>
                <a:spcBef>
                  <a:spcPct val="0"/>
                </a:spcBef>
              </a:pPr>
            </a:p>
          </p:txBody>
        </p:sp>
      </p:grpSp>
      <p:sp>
        <p:nvSpPr>
          <p:cNvPr id="26" name="TextBox 26"/>
          <p:cNvSpPr txBox="1"/>
          <p:nvPr>
            <p:custDataLst>
              <p:tags r:id="rId18"/>
            </p:custDataLst>
          </p:nvPr>
        </p:nvSpPr>
        <p:spPr>
          <a:xfrm>
            <a:off x="5257800" y="2987675"/>
            <a:ext cx="3641725" cy="560070"/>
          </a:xfrm>
          <a:prstGeom prst="rect">
            <a:avLst/>
          </a:prstGeom>
        </p:spPr>
        <p:txBody>
          <a:bodyPr wrap="square" lIns="0" tIns="0" rIns="0" bIns="0" rtlCol="0" anchor="t">
            <a:spAutoFit/>
          </a:bodyPr>
          <a:lstStyle/>
          <a:p>
            <a:pPr algn="ctr">
              <a:lnSpc>
                <a:spcPts val="4370"/>
              </a:lnSpc>
            </a:pPr>
            <a:r>
              <a:rPr lang="en-US" altLang="zh-CN" sz="28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Greedy Algorithm</a:t>
            </a:r>
            <a:endParaRPr lang="en-US" altLang="zh-CN" sz="28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27" name="Group 27"/>
          <p:cNvGrpSpPr/>
          <p:nvPr>
            <p:custDataLst>
              <p:tags r:id="rId19"/>
            </p:custDataLst>
          </p:nvPr>
        </p:nvGrpSpPr>
        <p:grpSpPr>
          <a:xfrm rot="0">
            <a:off x="8021911" y="3686405"/>
            <a:ext cx="337879" cy="295645"/>
            <a:chOff x="0" y="0"/>
            <a:chExt cx="812800" cy="711200"/>
          </a:xfrm>
        </p:grpSpPr>
        <p:sp>
          <p:nvSpPr>
            <p:cNvPr id="28" name="Freeform 28"/>
            <p:cNvSpPr/>
            <p:nvPr>
              <p:custDataLst>
                <p:tags r:id="rId20"/>
              </p:custDataLst>
            </p:nvPr>
          </p:nvSpPr>
          <p:spPr>
            <a:xfrm>
              <a:off x="0" y="0"/>
              <a:ext cx="812800" cy="711200"/>
            </a:xfrm>
            <a:custGeom>
              <a:avLst/>
              <a:gdLst/>
              <a:ahLst/>
              <a:cxnLst/>
              <a:rect l="l" t="t" r="r" b="b"/>
              <a:pathLst>
                <a:path w="812800" h="711200">
                  <a:moveTo>
                    <a:pt x="406400" y="711200"/>
                  </a:moveTo>
                  <a:lnTo>
                    <a:pt x="812800" y="0"/>
                  </a:lnTo>
                  <a:lnTo>
                    <a:pt x="0" y="0"/>
                  </a:lnTo>
                  <a:lnTo>
                    <a:pt x="406400" y="711200"/>
                  </a:lnTo>
                  <a:close/>
                </a:path>
              </a:pathLst>
            </a:custGeom>
            <a:solidFill>
              <a:srgbClr val="CBDCDE"/>
            </a:solidFill>
          </p:spPr>
        </p:sp>
        <p:sp>
          <p:nvSpPr>
            <p:cNvPr id="29" name="TextBox 29"/>
            <p:cNvSpPr txBox="1"/>
            <p:nvPr/>
          </p:nvSpPr>
          <p:spPr>
            <a:xfrm>
              <a:off x="127000" y="22225"/>
              <a:ext cx="558800" cy="358775"/>
            </a:xfrm>
            <a:prstGeom prst="rect">
              <a:avLst/>
            </a:prstGeom>
          </p:spPr>
          <p:txBody>
            <a:bodyPr lIns="50800" tIns="50800" rIns="50800" bIns="50800" rtlCol="0" anchor="ctr"/>
            <a:lstStyle/>
            <a:p>
              <a:pPr algn="ctr">
                <a:lnSpc>
                  <a:spcPts val="2660"/>
                </a:lnSpc>
              </a:pPr>
            </a:p>
          </p:txBody>
        </p:sp>
      </p:grpSp>
      <p:sp>
        <p:nvSpPr>
          <p:cNvPr id="40" name="TextBox 40"/>
          <p:cNvSpPr txBox="1"/>
          <p:nvPr>
            <p:custDataLst>
              <p:tags r:id="rId21"/>
            </p:custDataLst>
          </p:nvPr>
        </p:nvSpPr>
        <p:spPr>
          <a:xfrm>
            <a:off x="1219200" y="4239260"/>
            <a:ext cx="3141345" cy="3869690"/>
          </a:xfrm>
          <a:prstGeom prst="rect">
            <a:avLst/>
          </a:prstGeom>
        </p:spPr>
        <p:txBody>
          <a:bodyPr wrap="square" lIns="0" tIns="0" rIns="0" bIns="0" rtlCol="0" anchor="t">
            <a:noAutofit/>
          </a:bodyPr>
          <a:lstStyle/>
          <a:p>
            <a:pPr algn="l">
              <a:lnSpc>
                <a:spcPct val="100000"/>
              </a:lnSpc>
            </a:pPr>
            <a:r>
              <a:rPr lang="en-US" altLang="zh-CN" sz="3600">
                <a:solidFill>
                  <a:srgbClr val="100F0D"/>
                </a:solidFill>
                <a:ea typeface="思源黑体 2" panose="020B0500000000000000" charset="-122"/>
                <a:cs typeface="+mn-lt"/>
                <a:sym typeface="思源黑体 2" panose="020B0500000000000000" charset="-122"/>
              </a:rPr>
              <a:t>The random policy selects moves uniformly from legal columns, offering no strategic advantage. </a:t>
            </a:r>
            <a:endParaRPr lang="en-US" altLang="zh-CN" sz="3600">
              <a:solidFill>
                <a:srgbClr val="100F0D"/>
              </a:solidFill>
              <a:ea typeface="思源黑体 2" panose="020B0500000000000000" charset="-122"/>
              <a:cs typeface="+mn-lt"/>
              <a:sym typeface="思源黑体 2" panose="020B0500000000000000" charset="-122"/>
            </a:endParaRPr>
          </a:p>
        </p:txBody>
      </p:sp>
      <p:sp>
        <p:nvSpPr>
          <p:cNvPr id="41" name="TextBox 41"/>
          <p:cNvSpPr txBox="1"/>
          <p:nvPr>
            <p:custDataLst>
              <p:tags r:id="rId22"/>
            </p:custDataLst>
          </p:nvPr>
        </p:nvSpPr>
        <p:spPr>
          <a:xfrm>
            <a:off x="5379085" y="4334510"/>
            <a:ext cx="3410585" cy="4431665"/>
          </a:xfrm>
          <a:prstGeom prst="rect">
            <a:avLst/>
          </a:prstGeom>
        </p:spPr>
        <p:txBody>
          <a:bodyPr wrap="square" lIns="0" tIns="0" rIns="0" bIns="0" rtlCol="0" anchor="t">
            <a:spAutoFit/>
          </a:bodyPr>
          <a:lstStyle/>
          <a:p>
            <a:pPr algn="l">
              <a:lnSpc>
                <a:spcPct val="100000"/>
              </a:lnSpc>
            </a:pPr>
            <a:r>
              <a:rPr lang="en-US" altLang="zh-CN" sz="3600">
                <a:solidFill>
                  <a:srgbClr val="100F0D"/>
                </a:solidFill>
                <a:ea typeface="思源黑体 2" panose="020B0500000000000000" charset="-122"/>
                <a:cs typeface="+mn-lt"/>
                <a:sym typeface="思源黑体 2" panose="020B0500000000000000" charset="-122"/>
              </a:rPr>
              <a:t>This heuristic-based approach prioritizes immediate gains (e.g., completing a 3-in-a-row) or blocking opponents. </a:t>
            </a:r>
            <a:endParaRPr lang="en-US" altLang="zh-CN" sz="3600">
              <a:solidFill>
                <a:srgbClr val="100F0D"/>
              </a:solidFill>
              <a:ea typeface="思源黑体 2" panose="020B0500000000000000" charset="-122"/>
              <a:cs typeface="+mn-lt"/>
              <a:sym typeface="思源黑体 2" panose="020B0500000000000000" charset="-122"/>
            </a:endParaRPr>
          </a:p>
        </p:txBody>
      </p:sp>
      <p:grpSp>
        <p:nvGrpSpPr>
          <p:cNvPr id="65" name="Group 10"/>
          <p:cNvGrpSpPr/>
          <p:nvPr/>
        </p:nvGrpSpPr>
        <p:grpSpPr>
          <a:xfrm rot="0">
            <a:off x="9731375" y="2916555"/>
            <a:ext cx="3403600" cy="791845"/>
            <a:chOff x="0" y="0"/>
            <a:chExt cx="1044256" cy="208607"/>
          </a:xfrm>
        </p:grpSpPr>
        <p:sp>
          <p:nvSpPr>
            <p:cNvPr id="66" name="Freeform 11"/>
            <p:cNvSpPr/>
            <p:nvPr/>
          </p:nvSpPr>
          <p:spPr>
            <a:xfrm>
              <a:off x="0" y="0"/>
              <a:ext cx="1044256" cy="208607"/>
            </a:xfrm>
            <a:custGeom>
              <a:avLst/>
              <a:gdLst/>
              <a:ahLst/>
              <a:cxnLst/>
              <a:rect l="l" t="t" r="r" b="b"/>
              <a:pathLst>
                <a:path w="1044256" h="208607">
                  <a:moveTo>
                    <a:pt x="41005" y="0"/>
                  </a:moveTo>
                  <a:lnTo>
                    <a:pt x="1003252" y="0"/>
                  </a:lnTo>
                  <a:cubicBezTo>
                    <a:pt x="1014127" y="0"/>
                    <a:pt x="1024557" y="4320"/>
                    <a:pt x="1032246" y="12010"/>
                  </a:cubicBezTo>
                  <a:cubicBezTo>
                    <a:pt x="1039936" y="19700"/>
                    <a:pt x="1044256" y="30130"/>
                    <a:pt x="1044256" y="41005"/>
                  </a:cubicBezTo>
                  <a:lnTo>
                    <a:pt x="1044256" y="167603"/>
                  </a:lnTo>
                  <a:cubicBezTo>
                    <a:pt x="1044256" y="178478"/>
                    <a:pt x="1039936" y="188907"/>
                    <a:pt x="1032246" y="196597"/>
                  </a:cubicBezTo>
                  <a:cubicBezTo>
                    <a:pt x="1024557" y="204287"/>
                    <a:pt x="1014127" y="208607"/>
                    <a:pt x="1003252" y="208607"/>
                  </a:cubicBezTo>
                  <a:lnTo>
                    <a:pt x="41005" y="208607"/>
                  </a:lnTo>
                  <a:cubicBezTo>
                    <a:pt x="18358" y="208607"/>
                    <a:pt x="0" y="190249"/>
                    <a:pt x="0" y="167603"/>
                  </a:cubicBezTo>
                  <a:lnTo>
                    <a:pt x="0" y="41005"/>
                  </a:lnTo>
                  <a:cubicBezTo>
                    <a:pt x="0" y="30130"/>
                    <a:pt x="4320" y="19700"/>
                    <a:pt x="12010" y="12010"/>
                  </a:cubicBezTo>
                  <a:cubicBezTo>
                    <a:pt x="19700" y="4320"/>
                    <a:pt x="30130" y="0"/>
                    <a:pt x="41005" y="0"/>
                  </a:cubicBezTo>
                  <a:close/>
                </a:path>
              </a:pathLst>
            </a:custGeom>
            <a:solidFill>
              <a:srgbClr val="5B7396"/>
            </a:solidFill>
          </p:spPr>
        </p:sp>
        <p:sp>
          <p:nvSpPr>
            <p:cNvPr id="67" name="TextBox 12"/>
            <p:cNvSpPr txBox="1"/>
            <p:nvPr/>
          </p:nvSpPr>
          <p:spPr>
            <a:xfrm>
              <a:off x="0" y="-28575"/>
              <a:ext cx="1044256" cy="237182"/>
            </a:xfrm>
            <a:prstGeom prst="rect">
              <a:avLst/>
            </a:prstGeom>
          </p:spPr>
          <p:txBody>
            <a:bodyPr lIns="50800" tIns="50800" rIns="50800" bIns="50800" rtlCol="0" anchor="ctr"/>
            <a:p>
              <a:pPr algn="ctr">
                <a:lnSpc>
                  <a:spcPts val="2660"/>
                </a:lnSpc>
              </a:pPr>
            </a:p>
          </p:txBody>
        </p:sp>
      </p:grpSp>
      <p:grpSp>
        <p:nvGrpSpPr>
          <p:cNvPr id="68" name="Group 13"/>
          <p:cNvGrpSpPr/>
          <p:nvPr/>
        </p:nvGrpSpPr>
        <p:grpSpPr>
          <a:xfrm rot="0">
            <a:off x="9655175" y="4133215"/>
            <a:ext cx="3479800" cy="4668520"/>
            <a:chOff x="0" y="0"/>
            <a:chExt cx="1044256" cy="1229568"/>
          </a:xfrm>
        </p:grpSpPr>
        <p:sp>
          <p:nvSpPr>
            <p:cNvPr id="69" name="Freeform 14"/>
            <p:cNvSpPr/>
            <p:nvPr/>
          </p:nvSpPr>
          <p:spPr>
            <a:xfrm>
              <a:off x="0" y="0"/>
              <a:ext cx="1044256" cy="1229568"/>
            </a:xfrm>
            <a:custGeom>
              <a:avLst/>
              <a:gdLst/>
              <a:ahLst/>
              <a:cxnLst/>
              <a:rect l="l" t="t" r="r" b="b"/>
              <a:pathLst>
                <a:path w="1044256" h="1229568">
                  <a:moveTo>
                    <a:pt x="41005" y="0"/>
                  </a:moveTo>
                  <a:lnTo>
                    <a:pt x="1003252" y="0"/>
                  </a:lnTo>
                  <a:cubicBezTo>
                    <a:pt x="1014127" y="0"/>
                    <a:pt x="1024557" y="4320"/>
                    <a:pt x="1032246" y="12010"/>
                  </a:cubicBezTo>
                  <a:cubicBezTo>
                    <a:pt x="1039936" y="19700"/>
                    <a:pt x="1044256" y="30130"/>
                    <a:pt x="1044256" y="41005"/>
                  </a:cubicBezTo>
                  <a:lnTo>
                    <a:pt x="1044256" y="1188563"/>
                  </a:lnTo>
                  <a:cubicBezTo>
                    <a:pt x="1044256" y="1211209"/>
                    <a:pt x="1025898" y="1229568"/>
                    <a:pt x="1003252" y="1229568"/>
                  </a:cubicBezTo>
                  <a:lnTo>
                    <a:pt x="41005" y="1229568"/>
                  </a:lnTo>
                  <a:cubicBezTo>
                    <a:pt x="30130" y="1229568"/>
                    <a:pt x="19700" y="1225247"/>
                    <a:pt x="12010" y="1217558"/>
                  </a:cubicBezTo>
                  <a:cubicBezTo>
                    <a:pt x="4320" y="1209868"/>
                    <a:pt x="0" y="1199438"/>
                    <a:pt x="0" y="1188563"/>
                  </a:cubicBezTo>
                  <a:lnTo>
                    <a:pt x="0" y="41005"/>
                  </a:lnTo>
                  <a:cubicBezTo>
                    <a:pt x="0" y="30130"/>
                    <a:pt x="4320" y="19700"/>
                    <a:pt x="12010" y="12010"/>
                  </a:cubicBezTo>
                  <a:cubicBezTo>
                    <a:pt x="19700" y="4320"/>
                    <a:pt x="30130" y="0"/>
                    <a:pt x="41005" y="0"/>
                  </a:cubicBezTo>
                  <a:close/>
                </a:path>
              </a:pathLst>
            </a:custGeom>
            <a:solidFill>
              <a:srgbClr val="B3C2D8">
                <a:alpha val="31765"/>
              </a:srgbClr>
            </a:solidFill>
            <a:ln cap="rnd">
              <a:noFill/>
              <a:prstDash val="solid"/>
              <a:round/>
            </a:ln>
          </p:spPr>
        </p:sp>
        <p:sp>
          <p:nvSpPr>
            <p:cNvPr id="70" name="TextBox 15"/>
            <p:cNvSpPr txBox="1"/>
            <p:nvPr/>
          </p:nvSpPr>
          <p:spPr>
            <a:xfrm>
              <a:off x="0" y="-28575"/>
              <a:ext cx="1044256" cy="1258143"/>
            </a:xfrm>
            <a:prstGeom prst="rect">
              <a:avLst/>
            </a:prstGeom>
          </p:spPr>
          <p:txBody>
            <a:bodyPr lIns="50800" tIns="50800" rIns="50800" bIns="50800" rtlCol="0" anchor="ctr"/>
            <a:p>
              <a:pPr algn="ctr">
                <a:lnSpc>
                  <a:spcPts val="2660"/>
                </a:lnSpc>
              </a:pPr>
            </a:p>
          </p:txBody>
        </p:sp>
      </p:grpSp>
      <p:sp>
        <p:nvSpPr>
          <p:cNvPr id="71" name="TextBox 16"/>
          <p:cNvSpPr txBox="1"/>
          <p:nvPr/>
        </p:nvSpPr>
        <p:spPr>
          <a:xfrm>
            <a:off x="9296400" y="2990850"/>
            <a:ext cx="4377690" cy="560070"/>
          </a:xfrm>
          <a:prstGeom prst="rect">
            <a:avLst/>
          </a:prstGeom>
        </p:spPr>
        <p:txBody>
          <a:bodyPr wrap="square" lIns="0" tIns="0" rIns="0" bIns="0" rtlCol="0" anchor="t">
            <a:spAutoFit/>
          </a:bodyPr>
          <a:p>
            <a:pPr algn="ctr">
              <a:lnSpc>
                <a:spcPts val="4370"/>
              </a:lnSpc>
            </a:pPr>
            <a:r>
              <a:rPr lang="en-US" altLang="zh-CN" sz="24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Minimax</a:t>
            </a:r>
            <a:endParaRPr lang="en-US" altLang="zh-CN" sz="24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72" name="Group 17"/>
          <p:cNvGrpSpPr/>
          <p:nvPr/>
        </p:nvGrpSpPr>
        <p:grpSpPr>
          <a:xfrm rot="0">
            <a:off x="12525853" y="3685804"/>
            <a:ext cx="337879" cy="295645"/>
            <a:chOff x="0" y="0"/>
            <a:chExt cx="812800" cy="711200"/>
          </a:xfrm>
        </p:grpSpPr>
        <p:sp>
          <p:nvSpPr>
            <p:cNvPr id="73" name="Freeform 18"/>
            <p:cNvSpPr/>
            <p:nvPr/>
          </p:nvSpPr>
          <p:spPr>
            <a:xfrm>
              <a:off x="0" y="0"/>
              <a:ext cx="812800" cy="711200"/>
            </a:xfrm>
            <a:custGeom>
              <a:avLst/>
              <a:gdLst/>
              <a:ahLst/>
              <a:cxnLst/>
              <a:rect l="l" t="t" r="r" b="b"/>
              <a:pathLst>
                <a:path w="812800" h="711200">
                  <a:moveTo>
                    <a:pt x="406400" y="711200"/>
                  </a:moveTo>
                  <a:lnTo>
                    <a:pt x="812800" y="0"/>
                  </a:lnTo>
                  <a:lnTo>
                    <a:pt x="0" y="0"/>
                  </a:lnTo>
                  <a:lnTo>
                    <a:pt x="406400" y="711200"/>
                  </a:lnTo>
                  <a:close/>
                </a:path>
              </a:pathLst>
            </a:custGeom>
            <a:solidFill>
              <a:srgbClr val="5B7396"/>
            </a:solidFill>
          </p:spPr>
        </p:sp>
        <p:sp>
          <p:nvSpPr>
            <p:cNvPr id="74" name="TextBox 19"/>
            <p:cNvSpPr txBox="1"/>
            <p:nvPr/>
          </p:nvSpPr>
          <p:spPr>
            <a:xfrm>
              <a:off x="127000" y="22225"/>
              <a:ext cx="558800" cy="358775"/>
            </a:xfrm>
            <a:prstGeom prst="rect">
              <a:avLst/>
            </a:prstGeom>
          </p:spPr>
          <p:txBody>
            <a:bodyPr lIns="50800" tIns="50800" rIns="50800" bIns="50800" rtlCol="0" anchor="ctr"/>
            <a:p>
              <a:pPr algn="ctr">
                <a:lnSpc>
                  <a:spcPts val="2660"/>
                </a:lnSpc>
              </a:pPr>
            </a:p>
          </p:txBody>
        </p:sp>
      </p:grpSp>
      <p:grpSp>
        <p:nvGrpSpPr>
          <p:cNvPr id="75" name="Group 20"/>
          <p:cNvGrpSpPr/>
          <p:nvPr/>
        </p:nvGrpSpPr>
        <p:grpSpPr>
          <a:xfrm rot="0">
            <a:off x="13973175" y="2880995"/>
            <a:ext cx="3596640" cy="791845"/>
            <a:chOff x="0" y="0"/>
            <a:chExt cx="1043595" cy="208607"/>
          </a:xfrm>
        </p:grpSpPr>
        <p:sp>
          <p:nvSpPr>
            <p:cNvPr id="76" name="Freeform 21"/>
            <p:cNvSpPr/>
            <p:nvPr/>
          </p:nvSpPr>
          <p:spPr>
            <a:xfrm>
              <a:off x="0" y="0"/>
              <a:ext cx="1043595" cy="208607"/>
            </a:xfrm>
            <a:custGeom>
              <a:avLst/>
              <a:gdLst/>
              <a:ahLst/>
              <a:cxnLst/>
              <a:rect l="l" t="t" r="r" b="b"/>
              <a:pathLst>
                <a:path w="1043595" h="208607">
                  <a:moveTo>
                    <a:pt x="41031" y="0"/>
                  </a:moveTo>
                  <a:lnTo>
                    <a:pt x="1002564" y="0"/>
                  </a:lnTo>
                  <a:cubicBezTo>
                    <a:pt x="1025225" y="0"/>
                    <a:pt x="1043595" y="18370"/>
                    <a:pt x="1043595" y="41031"/>
                  </a:cubicBezTo>
                  <a:lnTo>
                    <a:pt x="1043595" y="167577"/>
                  </a:lnTo>
                  <a:cubicBezTo>
                    <a:pt x="1043595" y="178459"/>
                    <a:pt x="1039272" y="188895"/>
                    <a:pt x="1031577" y="196590"/>
                  </a:cubicBezTo>
                  <a:cubicBezTo>
                    <a:pt x="1023883" y="204284"/>
                    <a:pt x="1013446" y="208607"/>
                    <a:pt x="1002564" y="208607"/>
                  </a:cubicBezTo>
                  <a:lnTo>
                    <a:pt x="41031" y="208607"/>
                  </a:lnTo>
                  <a:cubicBezTo>
                    <a:pt x="18370" y="208607"/>
                    <a:pt x="0" y="190237"/>
                    <a:pt x="0" y="167577"/>
                  </a:cubicBezTo>
                  <a:lnTo>
                    <a:pt x="0" y="41031"/>
                  </a:lnTo>
                  <a:cubicBezTo>
                    <a:pt x="0" y="30149"/>
                    <a:pt x="4323" y="19712"/>
                    <a:pt x="12018" y="12018"/>
                  </a:cubicBezTo>
                  <a:cubicBezTo>
                    <a:pt x="19712" y="4323"/>
                    <a:pt x="30149" y="0"/>
                    <a:pt x="41031" y="0"/>
                  </a:cubicBezTo>
                  <a:close/>
                </a:path>
              </a:pathLst>
            </a:custGeom>
            <a:solidFill>
              <a:srgbClr val="CBDCDE"/>
            </a:solidFill>
            <a:ln cap="rnd">
              <a:noFill/>
              <a:prstDash val="solid"/>
              <a:round/>
            </a:ln>
          </p:spPr>
        </p:sp>
        <p:sp>
          <p:nvSpPr>
            <p:cNvPr id="77" name="TextBox 22"/>
            <p:cNvSpPr txBox="1"/>
            <p:nvPr/>
          </p:nvSpPr>
          <p:spPr>
            <a:xfrm>
              <a:off x="0" y="-28575"/>
              <a:ext cx="1043595" cy="237182"/>
            </a:xfrm>
            <a:prstGeom prst="rect">
              <a:avLst/>
            </a:prstGeom>
          </p:spPr>
          <p:txBody>
            <a:bodyPr lIns="50800" tIns="50800" rIns="50800" bIns="50800" rtlCol="0" anchor="ctr"/>
            <a:p>
              <a:pPr marL="0" lvl="0" indent="0" algn="ctr">
                <a:lnSpc>
                  <a:spcPts val="2660"/>
                </a:lnSpc>
                <a:spcBef>
                  <a:spcPct val="0"/>
                </a:spcBef>
              </a:pPr>
            </a:p>
          </p:txBody>
        </p:sp>
      </p:grpSp>
      <p:grpSp>
        <p:nvGrpSpPr>
          <p:cNvPr id="78" name="Group 23"/>
          <p:cNvGrpSpPr/>
          <p:nvPr/>
        </p:nvGrpSpPr>
        <p:grpSpPr>
          <a:xfrm rot="0">
            <a:off x="13973175" y="4206240"/>
            <a:ext cx="3596640" cy="4559935"/>
            <a:chOff x="0" y="0"/>
            <a:chExt cx="1043595" cy="1229568"/>
          </a:xfrm>
        </p:grpSpPr>
        <p:sp>
          <p:nvSpPr>
            <p:cNvPr id="79" name="Freeform 24"/>
            <p:cNvSpPr/>
            <p:nvPr/>
          </p:nvSpPr>
          <p:spPr>
            <a:xfrm>
              <a:off x="0" y="0"/>
              <a:ext cx="1043595" cy="1229568"/>
            </a:xfrm>
            <a:custGeom>
              <a:avLst/>
              <a:gdLst/>
              <a:ahLst/>
              <a:cxnLst/>
              <a:rect l="l" t="t" r="r" b="b"/>
              <a:pathLst>
                <a:path w="1043595" h="1229568">
                  <a:moveTo>
                    <a:pt x="41031" y="0"/>
                  </a:moveTo>
                  <a:lnTo>
                    <a:pt x="1002564" y="0"/>
                  </a:lnTo>
                  <a:cubicBezTo>
                    <a:pt x="1025225" y="0"/>
                    <a:pt x="1043595" y="18370"/>
                    <a:pt x="1043595" y="41031"/>
                  </a:cubicBezTo>
                  <a:lnTo>
                    <a:pt x="1043595" y="1188537"/>
                  </a:lnTo>
                  <a:cubicBezTo>
                    <a:pt x="1043595" y="1211197"/>
                    <a:pt x="1025225" y="1229568"/>
                    <a:pt x="1002564" y="1229568"/>
                  </a:cubicBezTo>
                  <a:lnTo>
                    <a:pt x="41031" y="1229568"/>
                  </a:lnTo>
                  <a:cubicBezTo>
                    <a:pt x="30149" y="1229568"/>
                    <a:pt x="19712" y="1225245"/>
                    <a:pt x="12018" y="1217550"/>
                  </a:cubicBezTo>
                  <a:cubicBezTo>
                    <a:pt x="4323" y="1209855"/>
                    <a:pt x="0" y="1199419"/>
                    <a:pt x="0" y="1188537"/>
                  </a:cubicBezTo>
                  <a:lnTo>
                    <a:pt x="0" y="41031"/>
                  </a:lnTo>
                  <a:cubicBezTo>
                    <a:pt x="0" y="30149"/>
                    <a:pt x="4323" y="19712"/>
                    <a:pt x="12018" y="12018"/>
                  </a:cubicBezTo>
                  <a:cubicBezTo>
                    <a:pt x="19712" y="4323"/>
                    <a:pt x="30149" y="0"/>
                    <a:pt x="41031" y="0"/>
                  </a:cubicBezTo>
                  <a:close/>
                </a:path>
              </a:pathLst>
            </a:custGeom>
            <a:solidFill>
              <a:srgbClr val="CBDCDE">
                <a:alpha val="31765"/>
              </a:srgbClr>
            </a:solidFill>
            <a:ln cap="rnd">
              <a:noFill/>
              <a:prstDash val="solid"/>
              <a:round/>
            </a:ln>
          </p:spPr>
        </p:sp>
        <p:sp>
          <p:nvSpPr>
            <p:cNvPr id="80" name="TextBox 25"/>
            <p:cNvSpPr txBox="1"/>
            <p:nvPr/>
          </p:nvSpPr>
          <p:spPr>
            <a:xfrm>
              <a:off x="0" y="-28575"/>
              <a:ext cx="1043595" cy="1258143"/>
            </a:xfrm>
            <a:prstGeom prst="rect">
              <a:avLst/>
            </a:prstGeom>
          </p:spPr>
          <p:txBody>
            <a:bodyPr lIns="50800" tIns="50800" rIns="50800" bIns="50800" rtlCol="0" anchor="ctr"/>
            <a:p>
              <a:pPr marL="0" lvl="0" indent="0" algn="ctr">
                <a:lnSpc>
                  <a:spcPts val="2660"/>
                </a:lnSpc>
                <a:spcBef>
                  <a:spcPct val="0"/>
                </a:spcBef>
              </a:pPr>
            </a:p>
          </p:txBody>
        </p:sp>
      </p:grpSp>
      <p:sp>
        <p:nvSpPr>
          <p:cNvPr id="81" name="TextBox 26"/>
          <p:cNvSpPr txBox="1"/>
          <p:nvPr/>
        </p:nvSpPr>
        <p:spPr>
          <a:xfrm>
            <a:off x="13928090" y="2964815"/>
            <a:ext cx="3641725" cy="560070"/>
          </a:xfrm>
          <a:prstGeom prst="rect">
            <a:avLst/>
          </a:prstGeom>
        </p:spPr>
        <p:txBody>
          <a:bodyPr wrap="square" lIns="0" tIns="0" rIns="0" bIns="0" rtlCol="0" anchor="t">
            <a:spAutoFit/>
          </a:bodyPr>
          <a:p>
            <a:pPr algn="ctr">
              <a:lnSpc>
                <a:spcPts val="4370"/>
              </a:lnSpc>
            </a:pPr>
            <a:r>
              <a:rPr lang="en-US" altLang="zh-CN" sz="28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Q-learning (DQN)</a:t>
            </a:r>
            <a:endParaRPr lang="en-US" altLang="zh-CN" sz="28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82" name="Group 27"/>
          <p:cNvGrpSpPr/>
          <p:nvPr/>
        </p:nvGrpSpPr>
        <p:grpSpPr>
          <a:xfrm rot="0">
            <a:off x="16692201" y="3663545"/>
            <a:ext cx="337879" cy="295645"/>
            <a:chOff x="0" y="0"/>
            <a:chExt cx="812800" cy="711200"/>
          </a:xfrm>
        </p:grpSpPr>
        <p:sp>
          <p:nvSpPr>
            <p:cNvPr id="83" name="Freeform 28"/>
            <p:cNvSpPr/>
            <p:nvPr/>
          </p:nvSpPr>
          <p:spPr>
            <a:xfrm>
              <a:off x="0" y="0"/>
              <a:ext cx="812800" cy="711200"/>
            </a:xfrm>
            <a:custGeom>
              <a:avLst/>
              <a:gdLst/>
              <a:ahLst/>
              <a:cxnLst/>
              <a:rect l="l" t="t" r="r" b="b"/>
              <a:pathLst>
                <a:path w="812800" h="711200">
                  <a:moveTo>
                    <a:pt x="406400" y="711200"/>
                  </a:moveTo>
                  <a:lnTo>
                    <a:pt x="812800" y="0"/>
                  </a:lnTo>
                  <a:lnTo>
                    <a:pt x="0" y="0"/>
                  </a:lnTo>
                  <a:lnTo>
                    <a:pt x="406400" y="711200"/>
                  </a:lnTo>
                  <a:close/>
                </a:path>
              </a:pathLst>
            </a:custGeom>
            <a:solidFill>
              <a:srgbClr val="CBDCDE"/>
            </a:solidFill>
          </p:spPr>
        </p:sp>
        <p:sp>
          <p:nvSpPr>
            <p:cNvPr id="84" name="TextBox 29"/>
            <p:cNvSpPr txBox="1"/>
            <p:nvPr/>
          </p:nvSpPr>
          <p:spPr>
            <a:xfrm>
              <a:off x="127000" y="22225"/>
              <a:ext cx="558800" cy="358775"/>
            </a:xfrm>
            <a:prstGeom prst="rect">
              <a:avLst/>
            </a:prstGeom>
          </p:spPr>
          <p:txBody>
            <a:bodyPr lIns="50800" tIns="50800" rIns="50800" bIns="50800" rtlCol="0" anchor="ctr"/>
            <a:p>
              <a:pPr algn="ctr">
                <a:lnSpc>
                  <a:spcPts val="2660"/>
                </a:lnSpc>
              </a:pPr>
            </a:p>
          </p:txBody>
        </p:sp>
      </p:grpSp>
      <p:sp>
        <p:nvSpPr>
          <p:cNvPr id="85" name="TextBox 40"/>
          <p:cNvSpPr txBox="1"/>
          <p:nvPr/>
        </p:nvSpPr>
        <p:spPr>
          <a:xfrm>
            <a:off x="9807575" y="4481830"/>
            <a:ext cx="3061335" cy="3877945"/>
          </a:xfrm>
          <a:prstGeom prst="rect">
            <a:avLst/>
          </a:prstGeom>
        </p:spPr>
        <p:txBody>
          <a:bodyPr wrap="square" lIns="0" tIns="0" rIns="0" bIns="0" rtlCol="0" anchor="t">
            <a:spAutoFit/>
          </a:bodyPr>
          <a:p>
            <a:pPr algn="just">
              <a:lnSpc>
                <a:spcPct val="100000"/>
              </a:lnSpc>
              <a:buClrTx/>
              <a:buSzTx/>
              <a:buFontTx/>
            </a:pPr>
            <a:r>
              <a:rPr lang="en-US" altLang="zh-CN" sz="3600">
                <a:solidFill>
                  <a:srgbClr val="100F0D"/>
                </a:solidFill>
                <a:ea typeface="思源黑体 2" panose="020B0500000000000000" charset="-122"/>
                <a:cs typeface="+mn-lt"/>
                <a:sym typeface="思源黑体 2" panose="020B0500000000000000" charset="-122"/>
              </a:rPr>
              <a:t>Combining Minimax search with pruning, it evaluates future moves up to a fixed depth (e.g., 4 layers).</a:t>
            </a:r>
            <a:r>
              <a:rPr lang="en-US" altLang="zh-CN" sz="2800">
                <a:solidFill>
                  <a:srgbClr val="100F0D"/>
                </a:solidFill>
                <a:ea typeface="思源黑体 2" panose="020B0500000000000000" charset="-122"/>
                <a:cs typeface="+mn-lt"/>
                <a:sym typeface="思源黑体 2" panose="020B0500000000000000" charset="-122"/>
              </a:rPr>
              <a:t> </a:t>
            </a:r>
            <a:endParaRPr lang="en-US" altLang="zh-CN" sz="2800">
              <a:solidFill>
                <a:srgbClr val="100F0D"/>
              </a:solidFill>
              <a:ea typeface="思源黑体 2" panose="020B0500000000000000" charset="-122"/>
              <a:cs typeface="+mn-lt"/>
              <a:sym typeface="思源黑体 2" panose="020B0500000000000000" charset="-122"/>
            </a:endParaRPr>
          </a:p>
        </p:txBody>
      </p:sp>
      <p:sp>
        <p:nvSpPr>
          <p:cNvPr id="86" name="TextBox 41"/>
          <p:cNvSpPr txBox="1"/>
          <p:nvPr/>
        </p:nvSpPr>
        <p:spPr>
          <a:xfrm>
            <a:off x="14154150" y="4474210"/>
            <a:ext cx="3215005" cy="3323590"/>
          </a:xfrm>
          <a:prstGeom prst="rect">
            <a:avLst/>
          </a:prstGeom>
        </p:spPr>
        <p:txBody>
          <a:bodyPr wrap="square" lIns="0" tIns="0" rIns="0" bIns="0" rtlCol="0" anchor="t">
            <a:spAutoFit/>
          </a:bodyPr>
          <a:p>
            <a:pPr algn="just">
              <a:lnSpc>
                <a:spcPct val="100000"/>
              </a:lnSpc>
            </a:pPr>
            <a:r>
              <a:rPr lang="en-US" altLang="zh-CN" sz="3600">
                <a:solidFill>
                  <a:srgbClr val="100F0D"/>
                </a:solidFill>
                <a:ea typeface="思源黑体 2" panose="020B0500000000000000" charset="-122"/>
                <a:cs typeface="+mn-lt"/>
                <a:sym typeface="思源黑体 2" panose="020B0500000000000000" charset="-122"/>
              </a:rPr>
              <a:t>A reinforcement learning method training a neural network to predict optimal moves.</a:t>
            </a:r>
            <a:endParaRPr lang="en-US" altLang="zh-CN" sz="3600">
              <a:solidFill>
                <a:srgbClr val="100F0D"/>
              </a:solidFill>
              <a:ea typeface="思源黑体 2" panose="020B0500000000000000" charset="-122"/>
              <a:cs typeface="+mn-lt"/>
              <a:sym typeface="思源黑体 2" panose="020B0500000000000000"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25683" y="-1072367"/>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2381475" y="-841578"/>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8" name="TextBox 8"/>
          <p:cNvSpPr txBox="1"/>
          <p:nvPr/>
        </p:nvSpPr>
        <p:spPr>
          <a:xfrm>
            <a:off x="4956810" y="869315"/>
            <a:ext cx="8769350" cy="1630680"/>
          </a:xfrm>
          <a:prstGeom prst="rect">
            <a:avLst/>
          </a:prstGeom>
        </p:spPr>
        <p:txBody>
          <a:bodyPr wrap="square" lIns="0" tIns="0" rIns="0" bIns="0" rtlCol="0" anchor="t">
            <a:spAutoFit/>
          </a:bodyPr>
          <a:lstStyle/>
          <a:p>
            <a:pPr algn="ctr">
              <a:lnSpc>
                <a:spcPts val="6360"/>
              </a:lnSpc>
            </a:pPr>
            <a:r>
              <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comparative experiments</a:t>
            </a:r>
            <a:endPar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a:p>
            <a:pPr algn="ctr">
              <a:lnSpc>
                <a:spcPts val="6360"/>
              </a:lnSpc>
            </a:pPr>
            <a:endPar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grpSp>
        <p:nvGrpSpPr>
          <p:cNvPr id="9" name="Group 9"/>
          <p:cNvGrpSpPr/>
          <p:nvPr/>
        </p:nvGrpSpPr>
        <p:grpSpPr>
          <a:xfrm rot="0">
            <a:off x="2542049" y="2736088"/>
            <a:ext cx="3002022" cy="3002022"/>
            <a:chOff x="0" y="0"/>
            <a:chExt cx="812800" cy="812800"/>
          </a:xfrm>
        </p:grpSpPr>
        <p:sp>
          <p:nvSpPr>
            <p:cNvPr id="10" name="Freeform 10"/>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blipFill>
              <a:blip r:embed="rId7"/>
              <a:stretch>
                <a:fillRect t="-25000" b="-25000"/>
              </a:stretch>
            </a:blipFill>
          </p:spPr>
          <p:txBody>
            <a:bodyPr/>
            <a:p>
              <a:endParaRPr lang="zh-CN" altLang="en-US"/>
            </a:p>
          </p:txBody>
        </p:sp>
      </p:grpSp>
      <p:sp>
        <p:nvSpPr>
          <p:cNvPr id="11" name="TextBox 11"/>
          <p:cNvSpPr txBox="1"/>
          <p:nvPr/>
        </p:nvSpPr>
        <p:spPr>
          <a:xfrm>
            <a:off x="1828800" y="7200900"/>
            <a:ext cx="4507230" cy="1464310"/>
          </a:xfrm>
          <a:prstGeom prst="rect">
            <a:avLst/>
          </a:prstGeom>
        </p:spPr>
        <p:txBody>
          <a:bodyPr wrap="square" lIns="0" tIns="0" rIns="0" bIns="0" rtlCol="0" anchor="t">
            <a:spAutoFit/>
          </a:bodyPr>
          <a:lstStyle/>
          <a:p>
            <a:pPr marL="0" lvl="0" indent="0" algn="ctr">
              <a:lnSpc>
                <a:spcPts val="2855"/>
              </a:lnSpc>
              <a:spcBef>
                <a:spcPct val="0"/>
              </a:spcBef>
            </a:pPr>
            <a:r>
              <a:rPr lang="en-US" altLang="zh-CN" sz="28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Play with the AI agent and calculate the winning rate within the limited period of time.</a:t>
            </a:r>
            <a:endParaRPr lang="en-US" altLang="zh-CN" sz="28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grpSp>
        <p:nvGrpSpPr>
          <p:cNvPr id="12" name="Group 12"/>
          <p:cNvGrpSpPr/>
          <p:nvPr/>
        </p:nvGrpSpPr>
        <p:grpSpPr>
          <a:xfrm rot="0">
            <a:off x="2257425" y="6308090"/>
            <a:ext cx="3769360" cy="598170"/>
            <a:chOff x="0" y="0"/>
            <a:chExt cx="609880" cy="129331"/>
          </a:xfrm>
        </p:grpSpPr>
        <p:sp>
          <p:nvSpPr>
            <p:cNvPr id="13" name="Freeform 13"/>
            <p:cNvSpPr/>
            <p:nvPr/>
          </p:nvSpPr>
          <p:spPr>
            <a:xfrm>
              <a:off x="0" y="0"/>
              <a:ext cx="609880" cy="129331"/>
            </a:xfrm>
            <a:custGeom>
              <a:avLst/>
              <a:gdLst/>
              <a:ahLst/>
              <a:cxnLst/>
              <a:rect l="l" t="t" r="r" b="b"/>
              <a:pathLst>
                <a:path w="609880" h="129331">
                  <a:moveTo>
                    <a:pt x="64665" y="0"/>
                  </a:moveTo>
                  <a:lnTo>
                    <a:pt x="545214" y="0"/>
                  </a:lnTo>
                  <a:cubicBezTo>
                    <a:pt x="562365" y="0"/>
                    <a:pt x="578812" y="6813"/>
                    <a:pt x="590940" y="18940"/>
                  </a:cubicBezTo>
                  <a:cubicBezTo>
                    <a:pt x="603067" y="31067"/>
                    <a:pt x="609880" y="47515"/>
                    <a:pt x="609880" y="64665"/>
                  </a:cubicBezTo>
                  <a:lnTo>
                    <a:pt x="609880" y="64665"/>
                  </a:lnTo>
                  <a:cubicBezTo>
                    <a:pt x="609880" y="81816"/>
                    <a:pt x="603067" y="98264"/>
                    <a:pt x="590940" y="110391"/>
                  </a:cubicBezTo>
                  <a:cubicBezTo>
                    <a:pt x="578812" y="122518"/>
                    <a:pt x="562365" y="129331"/>
                    <a:pt x="545214" y="129331"/>
                  </a:cubicBezTo>
                  <a:lnTo>
                    <a:pt x="64665" y="129331"/>
                  </a:lnTo>
                  <a:cubicBezTo>
                    <a:pt x="47515" y="129331"/>
                    <a:pt x="31067" y="122518"/>
                    <a:pt x="18940" y="110391"/>
                  </a:cubicBezTo>
                  <a:cubicBezTo>
                    <a:pt x="6813" y="98264"/>
                    <a:pt x="0" y="81816"/>
                    <a:pt x="0" y="64665"/>
                  </a:cubicBezTo>
                  <a:lnTo>
                    <a:pt x="0" y="64665"/>
                  </a:lnTo>
                  <a:cubicBezTo>
                    <a:pt x="0" y="47515"/>
                    <a:pt x="6813" y="31067"/>
                    <a:pt x="18940" y="18940"/>
                  </a:cubicBezTo>
                  <a:cubicBezTo>
                    <a:pt x="31067" y="6813"/>
                    <a:pt x="47515" y="0"/>
                    <a:pt x="64665" y="0"/>
                  </a:cubicBezTo>
                  <a:close/>
                </a:path>
              </a:pathLst>
            </a:custGeom>
            <a:solidFill>
              <a:srgbClr val="5B7396"/>
            </a:solidFill>
          </p:spPr>
        </p:sp>
        <p:sp>
          <p:nvSpPr>
            <p:cNvPr id="14" name="TextBox 14"/>
            <p:cNvSpPr txBox="1"/>
            <p:nvPr/>
          </p:nvSpPr>
          <p:spPr>
            <a:xfrm>
              <a:off x="0" y="-38100"/>
              <a:ext cx="609880" cy="167431"/>
            </a:xfrm>
            <a:prstGeom prst="rect">
              <a:avLst/>
            </a:prstGeom>
          </p:spPr>
          <p:txBody>
            <a:bodyPr lIns="50800" tIns="50800" rIns="50800" bIns="50800" rtlCol="0" anchor="ctr"/>
            <a:lstStyle/>
            <a:p>
              <a:pPr algn="ctr">
                <a:lnSpc>
                  <a:spcPts val="2660"/>
                </a:lnSpc>
                <a:spcBef>
                  <a:spcPct val="0"/>
                </a:spcBef>
              </a:pPr>
            </a:p>
          </p:txBody>
        </p:sp>
      </p:grpSp>
      <p:sp>
        <p:nvSpPr>
          <p:cNvPr id="15" name="TextBox 15"/>
          <p:cNvSpPr txBox="1"/>
          <p:nvPr/>
        </p:nvSpPr>
        <p:spPr>
          <a:xfrm>
            <a:off x="1905000" y="6238875"/>
            <a:ext cx="4419600" cy="560070"/>
          </a:xfrm>
          <a:prstGeom prst="rect">
            <a:avLst/>
          </a:prstGeom>
        </p:spPr>
        <p:txBody>
          <a:bodyPr wrap="square" lIns="0" tIns="0" rIns="0" bIns="0" rtlCol="0" anchor="t">
            <a:spAutoFit/>
          </a:bodyPr>
          <a:lstStyle/>
          <a:p>
            <a:pPr algn="ctr">
              <a:lnSpc>
                <a:spcPts val="4370"/>
              </a:lnSpc>
            </a:pPr>
            <a:r>
              <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AI vs Human</a:t>
            </a:r>
            <a:endPar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16" name="Group 16"/>
          <p:cNvGrpSpPr/>
          <p:nvPr/>
        </p:nvGrpSpPr>
        <p:grpSpPr>
          <a:xfrm rot="0">
            <a:off x="8029069" y="6439011"/>
            <a:ext cx="3002022" cy="3002022"/>
            <a:chOff x="0" y="0"/>
            <a:chExt cx="812800" cy="812800"/>
          </a:xfrm>
        </p:grpSpPr>
        <p:sp>
          <p:nvSpPr>
            <p:cNvPr id="17" name="Freeform 17"/>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blipFill>
              <a:blip r:embed="rId8"/>
              <a:stretch>
                <a:fillRect l="-25000" r="-25000"/>
              </a:stretch>
            </a:blipFill>
          </p:spPr>
        </p:sp>
      </p:grpSp>
      <p:sp>
        <p:nvSpPr>
          <p:cNvPr id="18" name="TextBox 18"/>
          <p:cNvSpPr txBox="1"/>
          <p:nvPr/>
        </p:nvSpPr>
        <p:spPr>
          <a:xfrm>
            <a:off x="7162800" y="3463290"/>
            <a:ext cx="4799965" cy="1464310"/>
          </a:xfrm>
          <a:prstGeom prst="rect">
            <a:avLst/>
          </a:prstGeom>
        </p:spPr>
        <p:txBody>
          <a:bodyPr wrap="square" lIns="0" tIns="0" rIns="0" bIns="0" rtlCol="0" anchor="t">
            <a:spAutoFit/>
          </a:bodyPr>
          <a:lstStyle/>
          <a:p>
            <a:pPr marL="0" lvl="0" indent="0" algn="ctr">
              <a:lnSpc>
                <a:spcPts val="2855"/>
              </a:lnSpc>
              <a:spcBef>
                <a:spcPct val="0"/>
              </a:spcBef>
            </a:pPr>
            <a:r>
              <a:rPr lang="en-US" altLang="zh-CN" sz="28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Let our AI agent compete with other existing AI agents, and calculate the winning rate.</a:t>
            </a:r>
            <a:endParaRPr lang="en-US" altLang="zh-CN" sz="28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grpSp>
        <p:nvGrpSpPr>
          <p:cNvPr id="19" name="Group 19"/>
          <p:cNvGrpSpPr/>
          <p:nvPr/>
        </p:nvGrpSpPr>
        <p:grpSpPr>
          <a:xfrm rot="0">
            <a:off x="7986395" y="2736215"/>
            <a:ext cx="2797175" cy="490855"/>
            <a:chOff x="0" y="0"/>
            <a:chExt cx="609880" cy="129331"/>
          </a:xfrm>
        </p:grpSpPr>
        <p:sp>
          <p:nvSpPr>
            <p:cNvPr id="20" name="Freeform 20"/>
            <p:cNvSpPr/>
            <p:nvPr/>
          </p:nvSpPr>
          <p:spPr>
            <a:xfrm>
              <a:off x="0" y="0"/>
              <a:ext cx="609880" cy="129331"/>
            </a:xfrm>
            <a:custGeom>
              <a:avLst/>
              <a:gdLst/>
              <a:ahLst/>
              <a:cxnLst/>
              <a:rect l="l" t="t" r="r" b="b"/>
              <a:pathLst>
                <a:path w="609880" h="129331">
                  <a:moveTo>
                    <a:pt x="64665" y="0"/>
                  </a:moveTo>
                  <a:lnTo>
                    <a:pt x="545214" y="0"/>
                  </a:lnTo>
                  <a:cubicBezTo>
                    <a:pt x="562365" y="0"/>
                    <a:pt x="578812" y="6813"/>
                    <a:pt x="590940" y="18940"/>
                  </a:cubicBezTo>
                  <a:cubicBezTo>
                    <a:pt x="603067" y="31067"/>
                    <a:pt x="609880" y="47515"/>
                    <a:pt x="609880" y="64665"/>
                  </a:cubicBezTo>
                  <a:lnTo>
                    <a:pt x="609880" y="64665"/>
                  </a:lnTo>
                  <a:cubicBezTo>
                    <a:pt x="609880" y="81816"/>
                    <a:pt x="603067" y="98264"/>
                    <a:pt x="590940" y="110391"/>
                  </a:cubicBezTo>
                  <a:cubicBezTo>
                    <a:pt x="578812" y="122518"/>
                    <a:pt x="562365" y="129331"/>
                    <a:pt x="545214" y="129331"/>
                  </a:cubicBezTo>
                  <a:lnTo>
                    <a:pt x="64665" y="129331"/>
                  </a:lnTo>
                  <a:cubicBezTo>
                    <a:pt x="47515" y="129331"/>
                    <a:pt x="31067" y="122518"/>
                    <a:pt x="18940" y="110391"/>
                  </a:cubicBezTo>
                  <a:cubicBezTo>
                    <a:pt x="6813" y="98264"/>
                    <a:pt x="0" y="81816"/>
                    <a:pt x="0" y="64665"/>
                  </a:cubicBezTo>
                  <a:lnTo>
                    <a:pt x="0" y="64665"/>
                  </a:lnTo>
                  <a:cubicBezTo>
                    <a:pt x="0" y="47515"/>
                    <a:pt x="6813" y="31067"/>
                    <a:pt x="18940" y="18940"/>
                  </a:cubicBezTo>
                  <a:cubicBezTo>
                    <a:pt x="31067" y="6813"/>
                    <a:pt x="47515" y="0"/>
                    <a:pt x="64665" y="0"/>
                  </a:cubicBezTo>
                  <a:close/>
                </a:path>
              </a:pathLst>
            </a:custGeom>
            <a:solidFill>
              <a:srgbClr val="CBDCDE"/>
            </a:solidFill>
          </p:spPr>
        </p:sp>
        <p:sp>
          <p:nvSpPr>
            <p:cNvPr id="21" name="TextBox 21"/>
            <p:cNvSpPr txBox="1"/>
            <p:nvPr/>
          </p:nvSpPr>
          <p:spPr>
            <a:xfrm>
              <a:off x="0" y="-38100"/>
              <a:ext cx="609880" cy="167431"/>
            </a:xfrm>
            <a:prstGeom prst="rect">
              <a:avLst/>
            </a:prstGeom>
          </p:spPr>
          <p:txBody>
            <a:bodyPr lIns="50800" tIns="50800" rIns="50800" bIns="50800" rtlCol="0" anchor="ctr"/>
            <a:lstStyle/>
            <a:p>
              <a:pPr algn="ctr">
                <a:lnSpc>
                  <a:spcPts val="2660"/>
                </a:lnSpc>
                <a:spcBef>
                  <a:spcPct val="0"/>
                </a:spcBef>
              </a:pPr>
            </a:p>
          </p:txBody>
        </p:sp>
      </p:grpSp>
      <p:sp>
        <p:nvSpPr>
          <p:cNvPr id="22" name="TextBox 22"/>
          <p:cNvSpPr txBox="1"/>
          <p:nvPr/>
        </p:nvSpPr>
        <p:spPr>
          <a:xfrm>
            <a:off x="7848600" y="2650490"/>
            <a:ext cx="3086100" cy="560070"/>
          </a:xfrm>
          <a:prstGeom prst="rect">
            <a:avLst/>
          </a:prstGeom>
        </p:spPr>
        <p:txBody>
          <a:bodyPr wrap="square" lIns="0" tIns="0" rIns="0" bIns="0" rtlCol="0" anchor="t">
            <a:spAutoFit/>
          </a:bodyPr>
          <a:lstStyle/>
          <a:p>
            <a:pPr algn="ctr">
              <a:lnSpc>
                <a:spcPts val="4370"/>
              </a:lnSpc>
            </a:pPr>
            <a:r>
              <a:rPr lang="en-US" altLang="zh-CN" sz="28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AI vs AI</a:t>
            </a:r>
            <a:endParaRPr lang="en-US" altLang="zh-CN" sz="28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23" name="Group 23"/>
          <p:cNvGrpSpPr/>
          <p:nvPr/>
        </p:nvGrpSpPr>
        <p:grpSpPr>
          <a:xfrm rot="0">
            <a:off x="13487514" y="2704973"/>
            <a:ext cx="3002022" cy="3002022"/>
            <a:chOff x="0" y="0"/>
            <a:chExt cx="812800" cy="812800"/>
          </a:xfrm>
        </p:grpSpPr>
        <p:sp>
          <p:nvSpPr>
            <p:cNvPr id="24" name="Freeform 24"/>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blipFill>
              <a:blip r:embed="rId9"/>
              <a:stretch>
                <a:fillRect l="-24976" r="-24976"/>
              </a:stretch>
            </a:blipFill>
          </p:spPr>
        </p:sp>
      </p:grpSp>
      <p:sp>
        <p:nvSpPr>
          <p:cNvPr id="25" name="TextBox 25"/>
          <p:cNvSpPr txBox="1"/>
          <p:nvPr/>
        </p:nvSpPr>
        <p:spPr>
          <a:xfrm>
            <a:off x="12410440" y="7124700"/>
            <a:ext cx="4629785" cy="1464310"/>
          </a:xfrm>
          <a:prstGeom prst="rect">
            <a:avLst/>
          </a:prstGeom>
        </p:spPr>
        <p:txBody>
          <a:bodyPr wrap="square" lIns="0" tIns="0" rIns="0" bIns="0" rtlCol="0" anchor="t">
            <a:spAutoFit/>
          </a:bodyPr>
          <a:lstStyle/>
          <a:p>
            <a:pPr marL="0" lvl="0" indent="0" algn="ctr">
              <a:lnSpc>
                <a:spcPts val="2855"/>
              </a:lnSpc>
              <a:spcBef>
                <a:spcPct val="0"/>
              </a:spcBef>
            </a:pPr>
            <a:r>
              <a:rPr lang="en-US" altLang="zh-CN" sz="28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See if our AI agent can beat us in fewer steps than other AI agent.</a:t>
            </a:r>
            <a:endParaRPr lang="en-US" altLang="zh-CN" sz="28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a:p>
            <a:pPr marL="0" lvl="0" indent="0" algn="ctr">
              <a:lnSpc>
                <a:spcPts val="2855"/>
              </a:lnSpc>
              <a:spcBef>
                <a:spcPct val="0"/>
              </a:spcBef>
            </a:pPr>
            <a:endParaRPr lang="en-US" altLang="zh-CN" sz="28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grpSp>
        <p:nvGrpSpPr>
          <p:cNvPr id="26" name="Group 26"/>
          <p:cNvGrpSpPr/>
          <p:nvPr/>
        </p:nvGrpSpPr>
        <p:grpSpPr>
          <a:xfrm rot="0">
            <a:off x="12087225" y="6308090"/>
            <a:ext cx="5333365" cy="490855"/>
            <a:chOff x="0" y="0"/>
            <a:chExt cx="609880" cy="129331"/>
          </a:xfrm>
        </p:grpSpPr>
        <p:sp>
          <p:nvSpPr>
            <p:cNvPr id="27" name="Freeform 27"/>
            <p:cNvSpPr/>
            <p:nvPr/>
          </p:nvSpPr>
          <p:spPr>
            <a:xfrm>
              <a:off x="0" y="0"/>
              <a:ext cx="609880" cy="129331"/>
            </a:xfrm>
            <a:custGeom>
              <a:avLst/>
              <a:gdLst/>
              <a:ahLst/>
              <a:cxnLst/>
              <a:rect l="l" t="t" r="r" b="b"/>
              <a:pathLst>
                <a:path w="609880" h="129331">
                  <a:moveTo>
                    <a:pt x="64665" y="0"/>
                  </a:moveTo>
                  <a:lnTo>
                    <a:pt x="545214" y="0"/>
                  </a:lnTo>
                  <a:cubicBezTo>
                    <a:pt x="562365" y="0"/>
                    <a:pt x="578812" y="6813"/>
                    <a:pt x="590940" y="18940"/>
                  </a:cubicBezTo>
                  <a:cubicBezTo>
                    <a:pt x="603067" y="31067"/>
                    <a:pt x="609880" y="47515"/>
                    <a:pt x="609880" y="64665"/>
                  </a:cubicBezTo>
                  <a:lnTo>
                    <a:pt x="609880" y="64665"/>
                  </a:lnTo>
                  <a:cubicBezTo>
                    <a:pt x="609880" y="81816"/>
                    <a:pt x="603067" y="98264"/>
                    <a:pt x="590940" y="110391"/>
                  </a:cubicBezTo>
                  <a:cubicBezTo>
                    <a:pt x="578812" y="122518"/>
                    <a:pt x="562365" y="129331"/>
                    <a:pt x="545214" y="129331"/>
                  </a:cubicBezTo>
                  <a:lnTo>
                    <a:pt x="64665" y="129331"/>
                  </a:lnTo>
                  <a:cubicBezTo>
                    <a:pt x="47515" y="129331"/>
                    <a:pt x="31067" y="122518"/>
                    <a:pt x="18940" y="110391"/>
                  </a:cubicBezTo>
                  <a:cubicBezTo>
                    <a:pt x="6813" y="98264"/>
                    <a:pt x="0" y="81816"/>
                    <a:pt x="0" y="64665"/>
                  </a:cubicBezTo>
                  <a:lnTo>
                    <a:pt x="0" y="64665"/>
                  </a:lnTo>
                  <a:cubicBezTo>
                    <a:pt x="0" y="47515"/>
                    <a:pt x="6813" y="31067"/>
                    <a:pt x="18940" y="18940"/>
                  </a:cubicBezTo>
                  <a:cubicBezTo>
                    <a:pt x="31067" y="6813"/>
                    <a:pt x="47515" y="0"/>
                    <a:pt x="64665" y="0"/>
                  </a:cubicBezTo>
                  <a:close/>
                </a:path>
              </a:pathLst>
            </a:custGeom>
            <a:solidFill>
              <a:srgbClr val="5B7396"/>
            </a:solidFill>
          </p:spPr>
        </p:sp>
        <p:sp>
          <p:nvSpPr>
            <p:cNvPr id="28" name="TextBox 28"/>
            <p:cNvSpPr txBox="1"/>
            <p:nvPr/>
          </p:nvSpPr>
          <p:spPr>
            <a:xfrm>
              <a:off x="0" y="-38100"/>
              <a:ext cx="609880" cy="167431"/>
            </a:xfrm>
            <a:prstGeom prst="rect">
              <a:avLst/>
            </a:prstGeom>
          </p:spPr>
          <p:txBody>
            <a:bodyPr lIns="50800" tIns="50800" rIns="50800" bIns="50800" rtlCol="0" anchor="ctr"/>
            <a:lstStyle/>
            <a:p>
              <a:pPr algn="ctr">
                <a:lnSpc>
                  <a:spcPts val="2660"/>
                </a:lnSpc>
                <a:spcBef>
                  <a:spcPct val="0"/>
                </a:spcBef>
              </a:pPr>
            </a:p>
          </p:txBody>
        </p:sp>
      </p:grpSp>
      <p:sp>
        <p:nvSpPr>
          <p:cNvPr id="29" name="TextBox 29"/>
          <p:cNvSpPr txBox="1"/>
          <p:nvPr/>
        </p:nvSpPr>
        <p:spPr>
          <a:xfrm>
            <a:off x="12226290" y="6236335"/>
            <a:ext cx="5062855" cy="560070"/>
          </a:xfrm>
          <a:prstGeom prst="rect">
            <a:avLst/>
          </a:prstGeom>
        </p:spPr>
        <p:txBody>
          <a:bodyPr wrap="square" lIns="0" tIns="0" rIns="0" bIns="0" rtlCol="0" anchor="t">
            <a:spAutoFit/>
          </a:bodyPr>
          <a:lstStyle/>
          <a:p>
            <a:pPr algn="ctr">
              <a:lnSpc>
                <a:spcPts val="4370"/>
              </a:lnSpc>
            </a:pPr>
            <a:r>
              <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Fewer steps</a:t>
            </a:r>
            <a:endPar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Tree>
  </p:cSld>
  <p:clrMapOvr>
    <a:masterClrMapping/>
  </p:clrMapOvr>
</p:sld>
</file>

<file path=ppt/tags/tag1.xml><?xml version="1.0" encoding="utf-8"?>
<p:tagLst xmlns:p="http://schemas.openxmlformats.org/presentationml/2006/main">
  <p:tag name="KSO_WM_DIAGRAM_VIRTUALLY_FRAME" val="{&quot;height&quot;:270.48629921259834,&quot;left&quot;:198.9184251968504,&quot;top&quot;:363,&quot;width&quot;:1042.1630708661419}"/>
</p:tagLst>
</file>

<file path=ppt/tags/tag10.xml><?xml version="1.0" encoding="utf-8"?>
<p:tagLst xmlns:p="http://schemas.openxmlformats.org/presentationml/2006/main">
  <p:tag name="KSO_WM_DIAGRAM_VIRTUALLY_FRAME" val="{&quot;height&quot;:270.48629921259834,&quot;left&quot;:198.9184251968504,&quot;top&quot;:363,&quot;width&quot;:1042.1630708661419}"/>
</p:tagLst>
</file>

<file path=ppt/tags/tag11.xml><?xml version="1.0" encoding="utf-8"?>
<p:tagLst xmlns:p="http://schemas.openxmlformats.org/presentationml/2006/main">
  <p:tag name="KSO_WM_DIAGRAM_VIRTUALLY_FRAME" val="{&quot;height&quot;:270.48629921259834,&quot;left&quot;:198.9184251968504,&quot;top&quot;:363,&quot;width&quot;:1042.1630708661419}"/>
</p:tagLst>
</file>

<file path=ppt/tags/tag12.xml><?xml version="1.0" encoding="utf-8"?>
<p:tagLst xmlns:p="http://schemas.openxmlformats.org/presentationml/2006/main">
  <p:tag name="KSO_WM_DIAGRAM_VIRTUALLY_FRAME" val="{&quot;height&quot;:270.48629921259834,&quot;left&quot;:198.9184251968504,&quot;top&quot;:363,&quot;width&quot;:1042.1630708661419}"/>
</p:tagLst>
</file>

<file path=ppt/tags/tag13.xml><?xml version="1.0" encoding="utf-8"?>
<p:tagLst xmlns:p="http://schemas.openxmlformats.org/presentationml/2006/main">
  <p:tag name="KSO_WM_DIAGRAM_VIRTUALLY_FRAME" val="{&quot;height&quot;:270.48629921259834,&quot;left&quot;:198.9184251968504,&quot;top&quot;:363,&quot;width&quot;:1042.1630708661419}"/>
</p:tagLst>
</file>

<file path=ppt/tags/tag14.xml><?xml version="1.0" encoding="utf-8"?>
<p:tagLst xmlns:p="http://schemas.openxmlformats.org/presentationml/2006/main">
  <p:tag name="KSO_WM_DIAGRAM_VIRTUALLY_FRAME" val="{&quot;height&quot;:270.48629921259834,&quot;left&quot;:198.9184251968504,&quot;top&quot;:363,&quot;width&quot;:1042.1630708661419}"/>
</p:tagLst>
</file>

<file path=ppt/tags/tag15.xml><?xml version="1.0" encoding="utf-8"?>
<p:tagLst xmlns:p="http://schemas.openxmlformats.org/presentationml/2006/main">
  <p:tag name="KSO_WM_DIAGRAM_VIRTUALLY_FRAME" val="{&quot;height&quot;:270.48629921259834,&quot;left&quot;:198.9184251968504,&quot;top&quot;:363,&quot;width&quot;:1042.1630708661419}"/>
</p:tagLst>
</file>

<file path=ppt/tags/tag16.xml><?xml version="1.0" encoding="utf-8"?>
<p:tagLst xmlns:p="http://schemas.openxmlformats.org/presentationml/2006/main">
  <p:tag name="KSO_WM_DIAGRAM_VIRTUALLY_FRAME" val="{&quot;height&quot;:270.48629921259834,&quot;left&quot;:198.9184251968504,&quot;top&quot;:363,&quot;width&quot;:1042.1630708661419}"/>
</p:tagLst>
</file>

<file path=ppt/tags/tag17.xml><?xml version="1.0" encoding="utf-8"?>
<p:tagLst xmlns:p="http://schemas.openxmlformats.org/presentationml/2006/main">
  <p:tag name="KSO_WM_DIAGRAM_VIRTUALLY_FRAME" val="{&quot;height&quot;:270.48629921259834,&quot;left&quot;:198.9184251968504,&quot;top&quot;:363,&quot;width&quot;:1042.1630708661419}"/>
</p:tagLst>
</file>

<file path=ppt/tags/tag18.xml><?xml version="1.0" encoding="utf-8"?>
<p:tagLst xmlns:p="http://schemas.openxmlformats.org/presentationml/2006/main">
  <p:tag name="KSO_WM_DIAGRAM_VIRTUALLY_FRAME" val="{&quot;height&quot;:270.48629921259834,&quot;left&quot;:198.9184251968504,&quot;top&quot;:363,&quot;width&quot;:1042.1630708661419}"/>
</p:tagLst>
</file>

<file path=ppt/tags/tag19.xml><?xml version="1.0" encoding="utf-8"?>
<p:tagLst xmlns:p="http://schemas.openxmlformats.org/presentationml/2006/main">
  <p:tag name="KSO_WM_DIAGRAM_VIRTUALLY_FRAME" val="{&quot;height&quot;:270.48629921259834,&quot;left&quot;:198.9184251968504,&quot;top&quot;:363,&quot;width&quot;:1042.1630708661419}"/>
</p:tagLst>
</file>

<file path=ppt/tags/tag2.xml><?xml version="1.0" encoding="utf-8"?>
<p:tagLst xmlns:p="http://schemas.openxmlformats.org/presentationml/2006/main">
  <p:tag name="KSO_WM_DIAGRAM_VIRTUALLY_FRAME" val="{&quot;height&quot;:270.48629921259834,&quot;left&quot;:198.9184251968504,&quot;top&quot;:363,&quot;width&quot;:1042.1630708661419}"/>
</p:tagLst>
</file>

<file path=ppt/tags/tag20.xml><?xml version="1.0" encoding="utf-8"?>
<p:tagLst xmlns:p="http://schemas.openxmlformats.org/presentationml/2006/main">
  <p:tag name="KSO_WM_DIAGRAM_VIRTUALLY_FRAME" val="{&quot;height&quot;:270.48629921259834,&quot;left&quot;:198.9184251968504,&quot;top&quot;:363,&quot;width&quot;:1042.1630708661419}"/>
</p:tagLst>
</file>

<file path=ppt/tags/tag21.xml><?xml version="1.0" encoding="utf-8"?>
<p:tagLst xmlns:p="http://schemas.openxmlformats.org/presentationml/2006/main">
  <p:tag name="KSO_WM_DIAGRAM_VIRTUALLY_FRAME" val="{&quot;height&quot;:270.48629921259834,&quot;left&quot;:198.9184251968504,&quot;top&quot;:363,&quot;width&quot;:1042.1630708661419}"/>
</p:tagLst>
</file>

<file path=ppt/tags/tag22.xml><?xml version="1.0" encoding="utf-8"?>
<p:tagLst xmlns:p="http://schemas.openxmlformats.org/presentationml/2006/main">
  <p:tag name="KSO_WM_DIAGRAM_VIRTUALLY_FRAME" val="{&quot;height&quot;:270.48629921259834,&quot;left&quot;:198.9184251968504,&quot;top&quot;:363,&quot;width&quot;:1042.1630708661419}"/>
</p:tagLst>
</file>

<file path=ppt/tags/tag23.xml><?xml version="1.0" encoding="utf-8"?>
<p:tagLst xmlns:p="http://schemas.openxmlformats.org/presentationml/2006/main">
  <p:tag name="KSO_WM_DIAGRAM_VIRTUALLY_FRAME" val="{&quot;height&quot;:270.48629921259834,&quot;left&quot;:198.9184251968504,&quot;top&quot;:363,&quot;width&quot;:1042.1630708661419}"/>
</p:tagLst>
</file>

<file path=ppt/tags/tag24.xml><?xml version="1.0" encoding="utf-8"?>
<p:tagLst xmlns:p="http://schemas.openxmlformats.org/presentationml/2006/main">
  <p:tag name="KSO_WM_DIAGRAM_VIRTUALLY_FRAME" val="{&quot;height&quot;:270.48629921259834,&quot;left&quot;:198.9184251968504,&quot;top&quot;:363,&quot;width&quot;:1042.1630708661419}"/>
</p:tagLst>
</file>

<file path=ppt/tags/tag25.xml><?xml version="1.0" encoding="utf-8"?>
<p:tagLst xmlns:p="http://schemas.openxmlformats.org/presentationml/2006/main">
  <p:tag name="KSO_WM_DIAGRAM_VIRTUALLY_FRAME" val="{&quot;height&quot;:270.48629921259834,&quot;left&quot;:198.9184251968504,&quot;top&quot;:363,&quot;width&quot;:1042.1630708661419}"/>
</p:tagLst>
</file>

<file path=ppt/tags/tag26.xml><?xml version="1.0" encoding="utf-8"?>
<p:tagLst xmlns:p="http://schemas.openxmlformats.org/presentationml/2006/main">
  <p:tag name="KSO_WM_DIAGRAM_VIRTUALLY_FRAME" val="{&quot;height&quot;:270.48629921259834,&quot;left&quot;:198.9184251968504,&quot;top&quot;:363,&quot;width&quot;:1042.1630708661419}"/>
</p:tagLst>
</file>

<file path=ppt/tags/tag27.xml><?xml version="1.0" encoding="utf-8"?>
<p:tagLst xmlns:p="http://schemas.openxmlformats.org/presentationml/2006/main">
  <p:tag name="KSO_WM_DIAGRAM_VIRTUALLY_FRAME" val="{&quot;height&quot;:270.48629921259834,&quot;left&quot;:198.9184251968504,&quot;top&quot;:363,&quot;width&quot;:1042.1630708661419}"/>
</p:tagLst>
</file>

<file path=ppt/tags/tag28.xml><?xml version="1.0" encoding="utf-8"?>
<p:tagLst xmlns:p="http://schemas.openxmlformats.org/presentationml/2006/main">
  <p:tag name="KSO_WM_DIAGRAM_VIRTUALLY_FRAME" val="{&quot;height&quot;:270.48629921259834,&quot;left&quot;:198.9184251968504,&quot;top&quot;:363,&quot;width&quot;:1042.1630708661419}"/>
</p:tagLst>
</file>

<file path=ppt/tags/tag29.xml><?xml version="1.0" encoding="utf-8"?>
<p:tagLst xmlns:p="http://schemas.openxmlformats.org/presentationml/2006/main">
  <p:tag name="KSO_WM_DIAGRAM_VIRTUALLY_FRAME" val="{&quot;height&quot;:347.1063779527559,&quot;left&quot;:116.2492125984252,&quot;top&quot;:193.80842519685038,&quot;width&quot;:596.9796062992125}"/>
</p:tagLst>
</file>

<file path=ppt/tags/tag3.xml><?xml version="1.0" encoding="utf-8"?>
<p:tagLst xmlns:p="http://schemas.openxmlformats.org/presentationml/2006/main">
  <p:tag name="KSO_WM_DIAGRAM_VIRTUALLY_FRAME" val="{&quot;height&quot;:270.48629921259834,&quot;left&quot;:198.9184251968504,&quot;top&quot;:363,&quot;width&quot;:1042.1630708661419}"/>
</p:tagLst>
</file>

<file path=ppt/tags/tag30.xml><?xml version="1.0" encoding="utf-8"?>
<p:tagLst xmlns:p="http://schemas.openxmlformats.org/presentationml/2006/main">
  <p:tag name="KSO_WM_DIAGRAM_VIRTUALLY_FRAME" val="{&quot;height&quot;:347.1063779527559,&quot;left&quot;:116.2492125984252,&quot;top&quot;:193.80842519685038,&quot;width&quot;:596.9796062992125}"/>
</p:tagLst>
</file>

<file path=ppt/tags/tag31.xml><?xml version="1.0" encoding="utf-8"?>
<p:tagLst xmlns:p="http://schemas.openxmlformats.org/presentationml/2006/main">
  <p:tag name="KSO_WM_DIAGRAM_VIRTUALLY_FRAME" val="{&quot;height&quot;:464.3,&quot;left&quot;:84,&quot;top&quot;:227.75,&quot;width&quot;:616.75}"/>
</p:tagLst>
</file>

<file path=ppt/tags/tag32.xml><?xml version="1.0" encoding="utf-8"?>
<p:tagLst xmlns:p="http://schemas.openxmlformats.org/presentationml/2006/main">
  <p:tag name="KSO_WM_DIAGRAM_VIRTUALLY_FRAME" val="{&quot;height&quot;:464.3,&quot;left&quot;:84,&quot;top&quot;:227.75,&quot;width&quot;:616.75}"/>
</p:tagLst>
</file>

<file path=ppt/tags/tag33.xml><?xml version="1.0" encoding="utf-8"?>
<p:tagLst xmlns:p="http://schemas.openxmlformats.org/presentationml/2006/main">
  <p:tag name="KSO_WM_DIAGRAM_VIRTUALLY_FRAME" val="{&quot;height&quot;:464.3,&quot;left&quot;:84,&quot;top&quot;:227.75,&quot;width&quot;:616.75}"/>
</p:tagLst>
</file>

<file path=ppt/tags/tag34.xml><?xml version="1.0" encoding="utf-8"?>
<p:tagLst xmlns:p="http://schemas.openxmlformats.org/presentationml/2006/main">
  <p:tag name="KSO_WM_DIAGRAM_VIRTUALLY_FRAME" val="{&quot;height&quot;:464.3,&quot;left&quot;:84,&quot;top&quot;:227.75,&quot;width&quot;:616.75}"/>
</p:tagLst>
</file>

<file path=ppt/tags/tag35.xml><?xml version="1.0" encoding="utf-8"?>
<p:tagLst xmlns:p="http://schemas.openxmlformats.org/presentationml/2006/main">
  <p:tag name="KSO_WM_DIAGRAM_VIRTUALLY_FRAME" val="{&quot;height&quot;:464.3,&quot;left&quot;:84,&quot;top&quot;:227.75,&quot;width&quot;:616.75}"/>
</p:tagLst>
</file>

<file path=ppt/tags/tag36.xml><?xml version="1.0" encoding="utf-8"?>
<p:tagLst xmlns:p="http://schemas.openxmlformats.org/presentationml/2006/main">
  <p:tag name="KSO_WM_DIAGRAM_VIRTUALLY_FRAME" val="{&quot;height&quot;:464.3,&quot;left&quot;:84,&quot;top&quot;:227.75,&quot;width&quot;:616.75}"/>
</p:tagLst>
</file>

<file path=ppt/tags/tag37.xml><?xml version="1.0" encoding="utf-8"?>
<p:tagLst xmlns:p="http://schemas.openxmlformats.org/presentationml/2006/main">
  <p:tag name="KSO_WM_DIAGRAM_VIRTUALLY_FRAME" val="{&quot;height&quot;:464.3,&quot;left&quot;:84,&quot;top&quot;:227.75,&quot;width&quot;:616.75}"/>
</p:tagLst>
</file>

<file path=ppt/tags/tag38.xml><?xml version="1.0" encoding="utf-8"?>
<p:tagLst xmlns:p="http://schemas.openxmlformats.org/presentationml/2006/main">
  <p:tag name="KSO_WM_DIAGRAM_VIRTUALLY_FRAME" val="{&quot;height&quot;:464.3,&quot;left&quot;:84,&quot;top&quot;:227.75,&quot;width&quot;:616.75}"/>
</p:tagLst>
</file>

<file path=ppt/tags/tag39.xml><?xml version="1.0" encoding="utf-8"?>
<p:tagLst xmlns:p="http://schemas.openxmlformats.org/presentationml/2006/main">
  <p:tag name="KSO_WM_DIAGRAM_VIRTUALLY_FRAME" val="{&quot;height&quot;:464.3,&quot;left&quot;:84,&quot;top&quot;:227.75,&quot;width&quot;:616.75}"/>
</p:tagLst>
</file>

<file path=ppt/tags/tag4.xml><?xml version="1.0" encoding="utf-8"?>
<p:tagLst xmlns:p="http://schemas.openxmlformats.org/presentationml/2006/main">
  <p:tag name="KSO_WM_DIAGRAM_VIRTUALLY_FRAME" val="{&quot;height&quot;:270.48629921259834,&quot;left&quot;:198.9184251968504,&quot;top&quot;:363,&quot;width&quot;:1042.1630708661419}"/>
</p:tagLst>
</file>

<file path=ppt/tags/tag40.xml><?xml version="1.0" encoding="utf-8"?>
<p:tagLst xmlns:p="http://schemas.openxmlformats.org/presentationml/2006/main">
  <p:tag name="KSO_WM_DIAGRAM_VIRTUALLY_FRAME" val="{&quot;height&quot;:464.3,&quot;left&quot;:84,&quot;top&quot;:227.75,&quot;width&quot;:616.75}"/>
</p:tagLst>
</file>

<file path=ppt/tags/tag41.xml><?xml version="1.0" encoding="utf-8"?>
<p:tagLst xmlns:p="http://schemas.openxmlformats.org/presentationml/2006/main">
  <p:tag name="KSO_WM_DIAGRAM_VIRTUALLY_FRAME" val="{&quot;height&quot;:464.3,&quot;left&quot;:84,&quot;top&quot;:227.75,&quot;width&quot;:616.75}"/>
</p:tagLst>
</file>

<file path=ppt/tags/tag42.xml><?xml version="1.0" encoding="utf-8"?>
<p:tagLst xmlns:p="http://schemas.openxmlformats.org/presentationml/2006/main">
  <p:tag name="KSO_WM_DIAGRAM_VIRTUALLY_FRAME" val="{&quot;height&quot;:464.3,&quot;left&quot;:84,&quot;top&quot;:227.75,&quot;width&quot;:616.75}"/>
</p:tagLst>
</file>

<file path=ppt/tags/tag43.xml><?xml version="1.0" encoding="utf-8"?>
<p:tagLst xmlns:p="http://schemas.openxmlformats.org/presentationml/2006/main">
  <p:tag name="KSO_WM_DIAGRAM_VIRTUALLY_FRAME" val="{&quot;height&quot;:464.3,&quot;left&quot;:84,&quot;top&quot;:227.75,&quot;width&quot;:616.75}"/>
</p:tagLst>
</file>

<file path=ppt/tags/tag44.xml><?xml version="1.0" encoding="utf-8"?>
<p:tagLst xmlns:p="http://schemas.openxmlformats.org/presentationml/2006/main">
  <p:tag name="KSO_WM_DIAGRAM_VIRTUALLY_FRAME" val="{&quot;height&quot;:464.3,&quot;left&quot;:84,&quot;top&quot;:227.75,&quot;width&quot;:616.75}"/>
</p:tagLst>
</file>

<file path=ppt/tags/tag45.xml><?xml version="1.0" encoding="utf-8"?>
<p:tagLst xmlns:p="http://schemas.openxmlformats.org/presentationml/2006/main">
  <p:tag name="KSO_WM_DIAGRAM_VIRTUALLY_FRAME" val="{&quot;height&quot;:464.3,&quot;left&quot;:84,&quot;top&quot;:227.75,&quot;width&quot;:616.75}"/>
</p:tagLst>
</file>

<file path=ppt/tags/tag46.xml><?xml version="1.0" encoding="utf-8"?>
<p:tagLst xmlns:p="http://schemas.openxmlformats.org/presentationml/2006/main">
  <p:tag name="KSO_WM_DIAGRAM_VIRTUALLY_FRAME" val="{&quot;height&quot;:464.3,&quot;left&quot;:84,&quot;top&quot;:227.75,&quot;width&quot;:616.75}"/>
</p:tagLst>
</file>

<file path=ppt/tags/tag47.xml><?xml version="1.0" encoding="utf-8"?>
<p:tagLst xmlns:p="http://schemas.openxmlformats.org/presentationml/2006/main">
  <p:tag name="KSO_WM_DIAGRAM_VIRTUALLY_FRAME" val="{&quot;height&quot;:690.7264566929134,&quot;left&quot;:107.1,&quot;top&quot;:87.02354330708661,&quot;width&quot;:1172.830472440945}"/>
</p:tagLst>
</file>

<file path=ppt/tags/tag48.xml><?xml version="1.0" encoding="utf-8"?>
<p:tagLst xmlns:p="http://schemas.openxmlformats.org/presentationml/2006/main">
  <p:tag name="KSO_WM_DIAGRAM_VIRTUALLY_FRAME" val="{&quot;height&quot;:690.7264566929134,&quot;left&quot;:107.1,&quot;top&quot;:87.02354330708661,&quot;width&quot;:1172.830472440945}"/>
</p:tagLst>
</file>

<file path=ppt/tags/tag49.xml><?xml version="1.0" encoding="utf-8"?>
<p:tagLst xmlns:p="http://schemas.openxmlformats.org/presentationml/2006/main">
  <p:tag name="KSO_WM_DIAGRAM_VIRTUALLY_FRAME" val="{&quot;height&quot;:690.7264566929134,&quot;left&quot;:107.1,&quot;top&quot;:87.02354330708661,&quot;width&quot;:1172.830472440945}"/>
</p:tagLst>
</file>

<file path=ppt/tags/tag5.xml><?xml version="1.0" encoding="utf-8"?>
<p:tagLst xmlns:p="http://schemas.openxmlformats.org/presentationml/2006/main">
  <p:tag name="KSO_WM_DIAGRAM_VIRTUALLY_FRAME" val="{&quot;height&quot;:270.48629921259834,&quot;left&quot;:198.9184251968504,&quot;top&quot;:363,&quot;width&quot;:1042.1630708661419}"/>
</p:tagLst>
</file>

<file path=ppt/tags/tag50.xml><?xml version="1.0" encoding="utf-8"?>
<p:tagLst xmlns:p="http://schemas.openxmlformats.org/presentationml/2006/main">
  <p:tag name="KSO_WM_DIAGRAM_VIRTUALLY_FRAME" val="{&quot;height&quot;:690.7264566929134,&quot;left&quot;:107.1,&quot;top&quot;:87.02354330708661,&quot;width&quot;:1172.830472440945}"/>
</p:tagLst>
</file>

<file path=ppt/tags/tag51.xml><?xml version="1.0" encoding="utf-8"?>
<p:tagLst xmlns:p="http://schemas.openxmlformats.org/presentationml/2006/main">
  <p:tag name="KSO_WM_DIAGRAM_VIRTUALLY_FRAME" val="{&quot;height&quot;:690.7264566929134,&quot;left&quot;:107.1,&quot;top&quot;:87.02354330708661,&quot;width&quot;:1172.830472440945}"/>
</p:tagLst>
</file>

<file path=ppt/tags/tag52.xml><?xml version="1.0" encoding="utf-8"?>
<p:tagLst xmlns:p="http://schemas.openxmlformats.org/presentationml/2006/main">
  <p:tag name="KSO_WM_DIAGRAM_VIRTUALLY_FRAME" val="{&quot;height&quot;:690.7264566929134,&quot;left&quot;:107.1,&quot;top&quot;:87.02354330708661,&quot;width&quot;:1172.830472440945}"/>
</p:tagLst>
</file>

<file path=ppt/tags/tag53.xml><?xml version="1.0" encoding="utf-8"?>
<p:tagLst xmlns:p="http://schemas.openxmlformats.org/presentationml/2006/main">
  <p:tag name="KSO_WM_DIAGRAM_VIRTUALLY_FRAME" val="{&quot;height&quot;:690.7264566929134,&quot;left&quot;:107.1,&quot;top&quot;:87.02354330708661,&quot;width&quot;:1172.830472440945}"/>
</p:tagLst>
</file>

<file path=ppt/tags/tag54.xml><?xml version="1.0" encoding="utf-8"?>
<p:tagLst xmlns:p="http://schemas.openxmlformats.org/presentationml/2006/main">
  <p:tag name="KSO_WM_DIAGRAM_VIRTUALLY_FRAME" val="{&quot;height&quot;:690.7264566929134,&quot;left&quot;:107.1,&quot;top&quot;:87.02354330708661,&quot;width&quot;:1172.830472440945}"/>
</p:tagLst>
</file>

<file path=ppt/tags/tag55.xml><?xml version="1.0" encoding="utf-8"?>
<p:tagLst xmlns:p="http://schemas.openxmlformats.org/presentationml/2006/main">
  <p:tag name="KSO_WM_DIAGRAM_VIRTUALLY_FRAME" val="{&quot;height&quot;:690.7264566929134,&quot;left&quot;:107.1,&quot;top&quot;:87.02354330708661,&quot;width&quot;:1172.830472440945}"/>
</p:tagLst>
</file>

<file path=ppt/tags/tag56.xml><?xml version="1.0" encoding="utf-8"?>
<p:tagLst xmlns:p="http://schemas.openxmlformats.org/presentationml/2006/main">
  <p:tag name="KSO_WM_DIAGRAM_VIRTUALLY_FRAME" val="{&quot;height&quot;:690.7264566929134,&quot;left&quot;:107.1,&quot;top&quot;:87.02354330708661,&quot;width&quot;:1172.830472440945}"/>
</p:tagLst>
</file>

<file path=ppt/tags/tag57.xml><?xml version="1.0" encoding="utf-8"?>
<p:tagLst xmlns:p="http://schemas.openxmlformats.org/presentationml/2006/main">
  <p:tag name="KSO_WM_DIAGRAM_VIRTUALLY_FRAME" val="{&quot;height&quot;:690.7264566929134,&quot;left&quot;:107.1,&quot;top&quot;:87.02354330708661,&quot;width&quot;:1172.830472440945}"/>
</p:tagLst>
</file>

<file path=ppt/tags/tag58.xml><?xml version="1.0" encoding="utf-8"?>
<p:tagLst xmlns:p="http://schemas.openxmlformats.org/presentationml/2006/main">
  <p:tag name="KSO_WM_DIAGRAM_VIRTUALLY_FRAME" val="{&quot;height&quot;:690.7264566929134,&quot;left&quot;:107.1,&quot;top&quot;:87.02354330708661,&quot;width&quot;:1172.830472440945}"/>
</p:tagLst>
</file>

<file path=ppt/tags/tag59.xml><?xml version="1.0" encoding="utf-8"?>
<p:tagLst xmlns:p="http://schemas.openxmlformats.org/presentationml/2006/main">
  <p:tag name="commondata" val="eyJoZGlkIjoiZDQ4ZmM2NzJjMzBmYThhNjI4Yzk0ZDEyNmIxMjFkZjYifQ=="/>
</p:tagLst>
</file>

<file path=ppt/tags/tag6.xml><?xml version="1.0" encoding="utf-8"?>
<p:tagLst xmlns:p="http://schemas.openxmlformats.org/presentationml/2006/main">
  <p:tag name="KSO_WM_DIAGRAM_VIRTUALLY_FRAME" val="{&quot;height&quot;:270.48629921259834,&quot;left&quot;:198.9184251968504,&quot;top&quot;:363,&quot;width&quot;:1042.1630708661419}"/>
</p:tagLst>
</file>

<file path=ppt/tags/tag7.xml><?xml version="1.0" encoding="utf-8"?>
<p:tagLst xmlns:p="http://schemas.openxmlformats.org/presentationml/2006/main">
  <p:tag name="KSO_WM_DIAGRAM_VIRTUALLY_FRAME" val="{&quot;height&quot;:270.48629921259834,&quot;left&quot;:198.9184251968504,&quot;top&quot;:363,&quot;width&quot;:1042.1630708661419}"/>
</p:tagLst>
</file>

<file path=ppt/tags/tag8.xml><?xml version="1.0" encoding="utf-8"?>
<p:tagLst xmlns:p="http://schemas.openxmlformats.org/presentationml/2006/main">
  <p:tag name="KSO_WM_DIAGRAM_VIRTUALLY_FRAME" val="{&quot;height&quot;:270.48629921259834,&quot;left&quot;:198.9184251968504,&quot;top&quot;:363,&quot;width&quot;:1042.1630708661419}"/>
</p:tagLst>
</file>

<file path=ppt/tags/tag9.xml><?xml version="1.0" encoding="utf-8"?>
<p:tagLst xmlns:p="http://schemas.openxmlformats.org/presentationml/2006/main">
  <p:tag name="KSO_WM_DIAGRAM_VIRTUALLY_FRAME" val="{&quot;height&quot;:270.48629921259834,&quot;left&quot;:198.9184251968504,&quot;top&quot;:363,&quot;width&quot;:1042.1630708661419}"/>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3196</Words>
  <Application>WPS 演示</Application>
  <PresentationFormat>On-screen Show (4:3)</PresentationFormat>
  <Paragraphs>143</Paragraphs>
  <Slides>13</Slides>
  <Notes>0</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13</vt:i4>
      </vt:variant>
    </vt:vector>
  </HeadingPairs>
  <TitlesOfParts>
    <vt:vector size="33" baseType="lpstr">
      <vt:lpstr>Arial</vt:lpstr>
      <vt:lpstr>宋体</vt:lpstr>
      <vt:lpstr>Wingdings</vt:lpstr>
      <vt:lpstr>UD Digi Kyokasho N-B</vt:lpstr>
      <vt:lpstr>Yu Gothic UI Semibold</vt:lpstr>
      <vt:lpstr>字由点字倔强黑</vt:lpstr>
      <vt:lpstr>思源黑体 1</vt:lpstr>
      <vt:lpstr>思源黑体 2 Bold</vt:lpstr>
      <vt:lpstr>Akzidenz-Grotesk</vt:lpstr>
      <vt:lpstr>Akzidenz-Grotesk Bold</vt:lpstr>
      <vt:lpstr>黑体</vt:lpstr>
      <vt:lpstr>思源黑体 2</vt:lpstr>
      <vt:lpstr>华文仿宋</vt:lpstr>
      <vt:lpstr>Akzidenz-Grotesk Medium</vt:lpstr>
      <vt:lpstr>Calibri</vt:lpstr>
      <vt:lpstr>微软雅黑</vt:lpstr>
      <vt:lpstr>Arial Unicode MS</vt:lpstr>
      <vt:lpstr>DejaVu Math TeX Gyre</vt:lpstr>
      <vt:lpstr>Segoe Print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章顺杰</cp:lastModifiedBy>
  <cp:revision>3</cp:revision>
  <dcterms:created xsi:type="dcterms:W3CDTF">2006-08-16T00:00:00Z</dcterms:created>
  <dcterms:modified xsi:type="dcterms:W3CDTF">2025-04-29T07:22:39Z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6B4851F5EB9B4FC4ABF36E463B9FF061_13</vt:lpwstr>
  </property>
  <property fmtid="{D5CDD505-2E9C-101B-9397-08002B2CF9AE}" pid="3" name="KSOProductBuildVer">
    <vt:lpwstr>2052-12.1.0.16729</vt:lpwstr>
  </property>
</Properties>
</file>

<file path=docProps/thumbnail.jpeg>
</file>